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2" r:id="rId3"/>
    <p:sldId id="282" r:id="rId4"/>
    <p:sldId id="301" r:id="rId5"/>
    <p:sldId id="257" r:id="rId6"/>
    <p:sldId id="286" r:id="rId7"/>
    <p:sldId id="295" r:id="rId8"/>
    <p:sldId id="296" r:id="rId9"/>
    <p:sldId id="297" r:id="rId10"/>
    <p:sldId id="298" r:id="rId11"/>
    <p:sldId id="261" r:id="rId12"/>
    <p:sldId id="284" r:id="rId13"/>
    <p:sldId id="278" r:id="rId14"/>
    <p:sldId id="283" r:id="rId15"/>
    <p:sldId id="293" r:id="rId16"/>
    <p:sldId id="294" r:id="rId17"/>
    <p:sldId id="259" r:id="rId18"/>
    <p:sldId id="288" r:id="rId19"/>
    <p:sldId id="268" r:id="rId20"/>
    <p:sldId id="273" r:id="rId21"/>
    <p:sldId id="289" r:id="rId22"/>
    <p:sldId id="267" r:id="rId23"/>
    <p:sldId id="299" r:id="rId24"/>
    <p:sldId id="260" r:id="rId25"/>
    <p:sldId id="300" r:id="rId26"/>
    <p:sldId id="292" r:id="rId27"/>
    <p:sldId id="291" r:id="rId28"/>
    <p:sldId id="285" r:id="rId29"/>
    <p:sldId id="303"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6" d="100"/>
          <a:sy n="86" d="100"/>
        </p:scale>
        <p:origin x="124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7E49E4C-3E7A-4A1E-A84A-105E98587BED}"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81676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7E49E4C-3E7A-4A1E-A84A-105E98587BED}"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277120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7E49E4C-3E7A-4A1E-A84A-105E98587BED}"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272149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7E49E4C-3E7A-4A1E-A84A-105E98587BED}"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39F5E-D780-4DD4-B6DE-E0668A491800}" type="slidenum">
              <a:rPr lang="en-US" smtClean="0"/>
              <a:t>‹#›</a:t>
            </a:fld>
            <a:endParaRPr lang="en-US"/>
          </a:p>
        </p:txBody>
      </p:sp>
      <p:sp>
        <p:nvSpPr>
          <p:cNvPr id="7" name="正方形/長方形 6">
            <a:extLst>
              <a:ext uri="{FF2B5EF4-FFF2-40B4-BE49-F238E27FC236}">
                <a16:creationId xmlns:a16="http://schemas.microsoft.com/office/drawing/2014/main" id="{599ECA7C-9110-44D9-8280-0C93C92D6564}"/>
              </a:ext>
            </a:extLst>
          </p:cNvPr>
          <p:cNvSpPr/>
          <p:nvPr userDrawn="1"/>
        </p:nvSpPr>
        <p:spPr>
          <a:xfrm>
            <a:off x="0" y="18255"/>
            <a:ext cx="9144000" cy="1133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8255"/>
            <a:ext cx="7886700" cy="1325563"/>
          </a:xfrm>
        </p:spPr>
        <p:txBody>
          <a:bodyPr/>
          <a:lstStyle>
            <a:lvl1pPr>
              <a:defRPr>
                <a:solidFill>
                  <a:schemeClr val="bg1"/>
                </a:solidFill>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1380466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7E49E4C-3E7A-4A1E-A84A-105E98587BED}"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322969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7E49E4C-3E7A-4A1E-A84A-105E98587BED}"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30316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7E49E4C-3E7A-4A1E-A84A-105E98587BED}" type="datetimeFigureOut">
              <a:rPr lang="en-US" smtClean="0"/>
              <a:t>8/6/2019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49340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7E49E4C-3E7A-4A1E-A84A-105E98587BED}" type="datetimeFigureOut">
              <a:rPr lang="en-US" smtClean="0"/>
              <a:t>8/6/2019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421208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49E4C-3E7A-4A1E-A84A-105E98587BED}" type="datetimeFigureOut">
              <a:rPr lang="en-US" smtClean="0"/>
              <a:t>8/6/2019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2004837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7E49E4C-3E7A-4A1E-A84A-105E98587BED}"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38165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7E49E4C-3E7A-4A1E-A84A-105E98587BED}"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39F5E-D780-4DD4-B6DE-E0668A491800}" type="slidenum">
              <a:rPr lang="en-US" smtClean="0"/>
              <a:t>‹#›</a:t>
            </a:fld>
            <a:endParaRPr lang="en-US"/>
          </a:p>
        </p:txBody>
      </p:sp>
    </p:spTree>
    <p:extLst>
      <p:ext uri="{BB962C8B-B14F-4D97-AF65-F5344CB8AC3E}">
        <p14:creationId xmlns:p14="http://schemas.microsoft.com/office/powerpoint/2010/main" val="2057146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49E4C-3E7A-4A1E-A84A-105E98587BED}" type="datetimeFigureOut">
              <a:rPr lang="en-US" smtClean="0"/>
              <a:t>8/6/2019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39F5E-D780-4DD4-B6DE-E0668A491800}" type="slidenum">
              <a:rPr lang="en-US" smtClean="0"/>
              <a:t>‹#›</a:t>
            </a:fld>
            <a:endParaRPr lang="en-US"/>
          </a:p>
        </p:txBody>
      </p:sp>
    </p:spTree>
    <p:extLst>
      <p:ext uri="{BB962C8B-B14F-4D97-AF65-F5344CB8AC3E}">
        <p14:creationId xmlns:p14="http://schemas.microsoft.com/office/powerpoint/2010/main" val="268214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3.wmf"/><Relationship Id="rId2" Type="http://schemas.openxmlformats.org/officeDocument/2006/relationships/image" Target="../media/image8.wmf"/><Relationship Id="rId1" Type="http://schemas.openxmlformats.org/officeDocument/2006/relationships/slideLayout" Target="../slideLayouts/slideLayout2.xml"/><Relationship Id="rId6" Type="http://schemas.openxmlformats.org/officeDocument/2006/relationships/image" Target="../media/image12.wmf"/><Relationship Id="rId5" Type="http://schemas.openxmlformats.org/officeDocument/2006/relationships/image" Target="../media/image11.w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8.wmf"/><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20E048-534C-4962-9C66-F758575A3976}"/>
              </a:ext>
            </a:extLst>
          </p:cNvPr>
          <p:cNvSpPr>
            <a:spLocks noGrp="1"/>
          </p:cNvSpPr>
          <p:nvPr>
            <p:ph type="ctrTitle"/>
          </p:nvPr>
        </p:nvSpPr>
        <p:spPr/>
        <p:txBody>
          <a:bodyPr/>
          <a:lstStyle/>
          <a:p>
            <a:r>
              <a:rPr lang="en-US" altLang="ja-JP" dirty="0"/>
              <a:t>Workout</a:t>
            </a:r>
            <a:r>
              <a:rPr lang="ja-JP" altLang="en-US" dirty="0"/>
              <a:t> </a:t>
            </a:r>
            <a:r>
              <a:rPr lang="en-US" altLang="ja-JP" dirty="0"/>
              <a:t>Report</a:t>
            </a:r>
            <a:br>
              <a:rPr lang="en-US" altLang="ja-JP" dirty="0"/>
            </a:br>
            <a:r>
              <a:rPr lang="ja-JP" altLang="en-US" dirty="0"/>
              <a:t>最終報告会</a:t>
            </a:r>
            <a:endParaRPr lang="en-US" dirty="0"/>
          </a:p>
        </p:txBody>
      </p:sp>
      <p:sp>
        <p:nvSpPr>
          <p:cNvPr id="3" name="字幕 2">
            <a:extLst>
              <a:ext uri="{FF2B5EF4-FFF2-40B4-BE49-F238E27FC236}">
                <a16:creationId xmlns:a16="http://schemas.microsoft.com/office/drawing/2014/main" id="{0DBAF934-277C-4EDA-8107-D67847B6B6B5}"/>
              </a:ext>
            </a:extLst>
          </p:cNvPr>
          <p:cNvSpPr>
            <a:spLocks noGrp="1"/>
          </p:cNvSpPr>
          <p:nvPr>
            <p:ph type="subTitle" idx="1"/>
          </p:nvPr>
        </p:nvSpPr>
        <p:spPr>
          <a:xfrm>
            <a:off x="1143000" y="4582795"/>
            <a:ext cx="6858000" cy="1655762"/>
          </a:xfrm>
        </p:spPr>
        <p:txBody>
          <a:bodyPr/>
          <a:lstStyle/>
          <a:p>
            <a:r>
              <a:rPr lang="en-US" altLang="ja-JP" dirty="0"/>
              <a:t>M1 </a:t>
            </a:r>
            <a:r>
              <a:rPr lang="ja-JP" altLang="en-US" dirty="0"/>
              <a:t>高野 修平</a:t>
            </a:r>
            <a:endParaRPr lang="en-US" dirty="0"/>
          </a:p>
        </p:txBody>
      </p:sp>
    </p:spTree>
    <p:extLst>
      <p:ext uri="{BB962C8B-B14F-4D97-AF65-F5344CB8AC3E}">
        <p14:creationId xmlns:p14="http://schemas.microsoft.com/office/powerpoint/2010/main" val="2743348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B7BAEC8-4B84-4C40-9D0D-B0F387148639}"/>
              </a:ext>
            </a:extLst>
          </p:cNvPr>
          <p:cNvSpPr>
            <a:spLocks noGrp="1"/>
          </p:cNvSpPr>
          <p:nvPr>
            <p:ph type="title"/>
          </p:nvPr>
        </p:nvSpPr>
        <p:spPr/>
        <p:txBody>
          <a:bodyPr/>
          <a:lstStyle/>
          <a:p>
            <a:r>
              <a:rPr lang="ja-JP" altLang="en-US" dirty="0"/>
              <a:t>射影とは</a:t>
            </a:r>
            <a:endParaRPr lang="en-US" dirty="0"/>
          </a:p>
        </p:txBody>
      </p:sp>
      <p:grpSp>
        <p:nvGrpSpPr>
          <p:cNvPr id="21" name="グループ化 20">
            <a:extLst>
              <a:ext uri="{FF2B5EF4-FFF2-40B4-BE49-F238E27FC236}">
                <a16:creationId xmlns:a16="http://schemas.microsoft.com/office/drawing/2014/main" id="{F49BE7A7-0781-4218-83C4-5B5803E19F3A}"/>
              </a:ext>
            </a:extLst>
          </p:cNvPr>
          <p:cNvGrpSpPr/>
          <p:nvPr/>
        </p:nvGrpSpPr>
        <p:grpSpPr>
          <a:xfrm>
            <a:off x="590550" y="1343818"/>
            <a:ext cx="3429000" cy="3805051"/>
            <a:chOff x="361950" y="1727344"/>
            <a:chExt cx="3429000" cy="3805051"/>
          </a:xfrm>
        </p:grpSpPr>
        <p:grpSp>
          <p:nvGrpSpPr>
            <p:cNvPr id="8" name="グループ化 7">
              <a:extLst>
                <a:ext uri="{FF2B5EF4-FFF2-40B4-BE49-F238E27FC236}">
                  <a16:creationId xmlns:a16="http://schemas.microsoft.com/office/drawing/2014/main" id="{D92A5E09-D748-4146-AE33-395113C585F1}"/>
                </a:ext>
              </a:extLst>
            </p:cNvPr>
            <p:cNvGrpSpPr/>
            <p:nvPr/>
          </p:nvGrpSpPr>
          <p:grpSpPr>
            <a:xfrm>
              <a:off x="581025" y="2088355"/>
              <a:ext cx="2762250" cy="2714626"/>
              <a:chOff x="857250" y="3219450"/>
              <a:chExt cx="2762250" cy="2714626"/>
            </a:xfrm>
          </p:grpSpPr>
          <p:cxnSp>
            <p:nvCxnSpPr>
              <p:cNvPr id="5" name="直線矢印コネクタ 4">
                <a:extLst>
                  <a:ext uri="{FF2B5EF4-FFF2-40B4-BE49-F238E27FC236}">
                    <a16:creationId xmlns:a16="http://schemas.microsoft.com/office/drawing/2014/main" id="{F000A2E6-01D2-4130-9889-99109C5FA908}"/>
                  </a:ext>
                </a:extLst>
              </p:cNvPr>
              <p:cNvCxnSpPr/>
              <p:nvPr/>
            </p:nvCxnSpPr>
            <p:spPr>
              <a:xfrm flipV="1">
                <a:off x="857250" y="3219450"/>
                <a:ext cx="0" cy="2714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1E672C08-4D0E-4CA2-9BFF-5BF878666110}"/>
                  </a:ext>
                </a:extLst>
              </p:cNvPr>
              <p:cNvCxnSpPr>
                <a:cxnSpLocks/>
              </p:cNvCxnSpPr>
              <p:nvPr/>
            </p:nvCxnSpPr>
            <p:spPr>
              <a:xfrm flipV="1">
                <a:off x="857250" y="5934075"/>
                <a:ext cx="276225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9FA0C139-E3A1-405D-A459-4BF711CC5405}"/>
                </a:ext>
              </a:extLst>
            </p:cNvPr>
            <p:cNvCxnSpPr/>
            <p:nvPr/>
          </p:nvCxnSpPr>
          <p:spPr>
            <a:xfrm flipV="1">
              <a:off x="581025" y="2800350"/>
              <a:ext cx="2095500" cy="200263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4A4A63D1-7AD6-4398-8D4F-F56F10875421}"/>
                    </a:ext>
                  </a:extLst>
                </p:cNvPr>
                <p:cNvSpPr txBox="1"/>
                <p:nvPr/>
              </p:nvSpPr>
              <p:spPr>
                <a:xfrm>
                  <a:off x="2362201" y="2480191"/>
                  <a:ext cx="85724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b="1" dirty="0"/>
                </a:p>
              </p:txBody>
            </p:sp>
          </mc:Choice>
          <mc:Fallback>
            <p:sp>
              <p:nvSpPr>
                <p:cNvPr id="11" name="テキスト ボックス 10">
                  <a:extLst>
                    <a:ext uri="{FF2B5EF4-FFF2-40B4-BE49-F238E27FC236}">
                      <a16:creationId xmlns:a16="http://schemas.microsoft.com/office/drawing/2014/main" id="{4A4A63D1-7AD6-4398-8D4F-F56F10875421}"/>
                    </a:ext>
                  </a:extLst>
                </p:cNvPr>
                <p:cNvSpPr txBox="1">
                  <a:spLocks noRot="1" noChangeAspect="1" noMove="1" noResize="1" noEditPoints="1" noAdjustHandles="1" noChangeArrowheads="1" noChangeShapeType="1" noTextEdit="1"/>
                </p:cNvSpPr>
                <p:nvPr/>
              </p:nvSpPr>
              <p:spPr>
                <a:xfrm>
                  <a:off x="2362201" y="2480191"/>
                  <a:ext cx="857248" cy="369332"/>
                </a:xfrm>
                <a:prstGeom prst="rect">
                  <a:avLst/>
                </a:prstGeom>
                <a:blipFill>
                  <a:blip r:embed="rId2"/>
                  <a:stretch>
                    <a:fillRect/>
                  </a:stretch>
                </a:blipFill>
              </p:spPr>
              <p:txBody>
                <a:bodyPr/>
                <a:lstStyle/>
                <a:p>
                  <a:r>
                    <a:rPr lang="en-US">
                      <a:noFill/>
                    </a:rPr>
                    <a:t> </a:t>
                  </a:r>
                </a:p>
              </p:txBody>
            </p:sp>
          </mc:Fallback>
        </mc:AlternateContent>
        <p:cxnSp>
          <p:nvCxnSpPr>
            <p:cNvPr id="13" name="直線コネクタ 12">
              <a:extLst>
                <a:ext uri="{FF2B5EF4-FFF2-40B4-BE49-F238E27FC236}">
                  <a16:creationId xmlns:a16="http://schemas.microsoft.com/office/drawing/2014/main" id="{B40F48E6-99AD-401C-99B1-0C7FA3D1E23A}"/>
                </a:ext>
              </a:extLst>
            </p:cNvPr>
            <p:cNvCxnSpPr/>
            <p:nvPr/>
          </p:nvCxnSpPr>
          <p:spPr>
            <a:xfrm>
              <a:off x="2676525" y="2800350"/>
              <a:ext cx="0" cy="20026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764A63A-2841-485E-B181-8509D0611346}"/>
                </a:ext>
              </a:extLst>
            </p:cNvPr>
            <p:cNvCxnSpPr/>
            <p:nvPr/>
          </p:nvCxnSpPr>
          <p:spPr>
            <a:xfrm>
              <a:off x="581025" y="4802980"/>
              <a:ext cx="20955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F3E9820F-3453-4E8C-A4DA-757FA45FB3F6}"/>
                    </a:ext>
                  </a:extLst>
                </p:cNvPr>
                <p:cNvSpPr txBox="1"/>
                <p:nvPr/>
              </p:nvSpPr>
              <p:spPr>
                <a:xfrm>
                  <a:off x="2076452" y="4421742"/>
                  <a:ext cx="85724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𝒂</m:t>
                            </m:r>
                          </m:e>
                        </m:acc>
                      </m:oMath>
                    </m:oMathPara>
                  </a14:m>
                  <a:endParaRPr lang="en-US" b="1" dirty="0"/>
                </a:p>
              </p:txBody>
            </p:sp>
          </mc:Choice>
          <mc:Fallback>
            <p:sp>
              <p:nvSpPr>
                <p:cNvPr id="16" name="テキスト ボックス 15">
                  <a:extLst>
                    <a:ext uri="{FF2B5EF4-FFF2-40B4-BE49-F238E27FC236}">
                      <a16:creationId xmlns:a16="http://schemas.microsoft.com/office/drawing/2014/main" id="{F3E9820F-3453-4E8C-A4DA-757FA45FB3F6}"/>
                    </a:ext>
                  </a:extLst>
                </p:cNvPr>
                <p:cNvSpPr txBox="1">
                  <a:spLocks noRot="1" noChangeAspect="1" noMove="1" noResize="1" noEditPoints="1" noAdjustHandles="1" noChangeArrowheads="1" noChangeShapeType="1" noTextEdit="1"/>
                </p:cNvSpPr>
                <p:nvPr/>
              </p:nvSpPr>
              <p:spPr>
                <a:xfrm>
                  <a:off x="2076452" y="4421742"/>
                  <a:ext cx="857248" cy="369332"/>
                </a:xfrm>
                <a:prstGeom prst="rect">
                  <a:avLst/>
                </a:prstGeom>
                <a:blipFill>
                  <a:blip r:embed="rId3"/>
                  <a:stretch>
                    <a:fillRect t="-6557" r="-15603"/>
                  </a:stretch>
                </a:blipFill>
              </p:spPr>
              <p:txBody>
                <a:bodyPr/>
                <a:lstStyle/>
                <a:p>
                  <a:r>
                    <a:rPr lang="en-US">
                      <a:noFill/>
                    </a:rPr>
                    <a:t> </a:t>
                  </a:r>
                </a:p>
              </p:txBody>
            </p:sp>
          </mc:Fallback>
        </mc:AlternateContent>
        <p:sp>
          <p:nvSpPr>
            <p:cNvPr id="17" name="正方形/長方形 16">
              <a:extLst>
                <a:ext uri="{FF2B5EF4-FFF2-40B4-BE49-F238E27FC236}">
                  <a16:creationId xmlns:a16="http://schemas.microsoft.com/office/drawing/2014/main" id="{D54371BE-82D2-41A2-A3C9-4F8665EC9E26}"/>
                </a:ext>
              </a:extLst>
            </p:cNvPr>
            <p:cNvSpPr/>
            <p:nvPr/>
          </p:nvSpPr>
          <p:spPr>
            <a:xfrm>
              <a:off x="2676525" y="4606408"/>
              <a:ext cx="180968" cy="184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D696B4D9-4BA9-4A74-A9C3-1D444A6EF843}"/>
                </a:ext>
              </a:extLst>
            </p:cNvPr>
            <p:cNvSpPr txBox="1"/>
            <p:nvPr/>
          </p:nvSpPr>
          <p:spPr>
            <a:xfrm>
              <a:off x="3352800" y="4721469"/>
              <a:ext cx="438150" cy="369321"/>
            </a:xfrm>
            <a:prstGeom prst="rect">
              <a:avLst/>
            </a:prstGeom>
            <a:noFill/>
          </p:spPr>
          <p:txBody>
            <a:bodyPr wrap="square" rtlCol="0">
              <a:spAutoFit/>
            </a:bodyPr>
            <a:lstStyle/>
            <a:p>
              <a:r>
                <a:rPr lang="en-US" b="1" i="1" dirty="0"/>
                <a:t>x</a:t>
              </a:r>
            </a:p>
          </p:txBody>
        </p:sp>
        <p:sp>
          <p:nvSpPr>
            <p:cNvPr id="19" name="テキスト ボックス 18">
              <a:extLst>
                <a:ext uri="{FF2B5EF4-FFF2-40B4-BE49-F238E27FC236}">
                  <a16:creationId xmlns:a16="http://schemas.microsoft.com/office/drawing/2014/main" id="{8E2084F6-BE4A-42EC-883F-63ECED208AF0}"/>
                </a:ext>
              </a:extLst>
            </p:cNvPr>
            <p:cNvSpPr txBox="1"/>
            <p:nvPr/>
          </p:nvSpPr>
          <p:spPr>
            <a:xfrm>
              <a:off x="361950" y="1727344"/>
              <a:ext cx="438150" cy="369321"/>
            </a:xfrm>
            <a:prstGeom prst="rect">
              <a:avLst/>
            </a:prstGeom>
            <a:noFill/>
          </p:spPr>
          <p:txBody>
            <a:bodyPr wrap="square" rtlCol="0">
              <a:spAutoFit/>
            </a:bodyPr>
            <a:lstStyle/>
            <a:p>
              <a:r>
                <a:rPr lang="en-US" b="1" i="1" dirty="0"/>
                <a:t>y</a:t>
              </a:r>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61E06C5A-6AB8-463D-9AD2-D6C5B3D48B72}"/>
                    </a:ext>
                  </a:extLst>
                </p:cNvPr>
                <p:cNvSpPr txBox="1"/>
                <p:nvPr/>
              </p:nvSpPr>
              <p:spPr>
                <a:xfrm>
                  <a:off x="685800" y="5163063"/>
                  <a:ext cx="2952749" cy="369332"/>
                </a:xfrm>
                <a:prstGeom prst="rect">
                  <a:avLst/>
                </a:prstGeom>
                <a:noFill/>
              </p:spPr>
              <p:txBody>
                <a:bodyPr wrap="square" rtlCol="0">
                  <a:spAutoFit/>
                </a:bodyPr>
                <a:lstStyle/>
                <a:p>
                  <a:pPr/>
                  <a14:m>
                    <m:oMath xmlns:m="http://schemas.openxmlformats.org/officeDocument/2006/math">
                      <m:r>
                        <a:rPr lang="ja-JP" altLang="en-US" b="1" i="1" smtClean="0">
                          <a:latin typeface="Cambria Math" panose="02040503050406030204" pitchFamily="18" charset="0"/>
                        </a:rPr>
                        <m:t>ベクトル</m:t>
                      </m:r>
                      <m:r>
                        <a:rPr lang="en-US" b="1" i="1">
                          <a:latin typeface="Cambria Math" panose="02040503050406030204" pitchFamily="18" charset="0"/>
                        </a:rPr>
                        <m:t>𝒂</m:t>
                      </m:r>
                    </m:oMath>
                  </a14:m>
                  <a:r>
                    <a:rPr lang="ja-JP" altLang="en-US" dirty="0"/>
                    <a:t>を</a:t>
                  </a:r>
                  <a:r>
                    <a:rPr lang="en-US" altLang="ja-JP" b="1" dirty="0">
                      <a:latin typeface="Cambria Math" panose="02040503050406030204" pitchFamily="18" charset="0"/>
                      <a:ea typeface="Cambria Math" panose="02040503050406030204" pitchFamily="18" charset="0"/>
                    </a:rPr>
                    <a:t>x</a:t>
                  </a:r>
                  <a:r>
                    <a:rPr lang="ja-JP" altLang="en-US" dirty="0"/>
                    <a:t>軸へ正射影</a:t>
                  </a:r>
                  <a:endParaRPr lang="en-US" dirty="0"/>
                </a:p>
              </p:txBody>
            </p:sp>
          </mc:Choice>
          <mc:Fallback>
            <p:sp>
              <p:nvSpPr>
                <p:cNvPr id="20" name="テキスト ボックス 19">
                  <a:extLst>
                    <a:ext uri="{FF2B5EF4-FFF2-40B4-BE49-F238E27FC236}">
                      <a16:creationId xmlns:a16="http://schemas.microsoft.com/office/drawing/2014/main" id="{61E06C5A-6AB8-463D-9AD2-D6C5B3D48B72}"/>
                    </a:ext>
                  </a:extLst>
                </p:cNvPr>
                <p:cNvSpPr txBox="1">
                  <a:spLocks noRot="1" noChangeAspect="1" noMove="1" noResize="1" noEditPoints="1" noAdjustHandles="1" noChangeArrowheads="1" noChangeShapeType="1" noTextEdit="1"/>
                </p:cNvSpPr>
                <p:nvPr/>
              </p:nvSpPr>
              <p:spPr>
                <a:xfrm>
                  <a:off x="685800" y="5163063"/>
                  <a:ext cx="2952749" cy="369332"/>
                </a:xfrm>
                <a:prstGeom prst="rect">
                  <a:avLst/>
                </a:prstGeom>
                <a:blipFill>
                  <a:blip r:embed="rId4"/>
                  <a:stretch>
                    <a:fillRect l="-207" t="-11475" b="-26230"/>
                  </a:stretch>
                </a:blipFill>
              </p:spPr>
              <p:txBody>
                <a:bodyPr/>
                <a:lstStyle/>
                <a:p>
                  <a:r>
                    <a:rPr lang="en-US">
                      <a:noFill/>
                    </a:rPr>
                    <a:t> </a:t>
                  </a:r>
                </a:p>
              </p:txBody>
            </p:sp>
          </mc:Fallback>
        </mc:AlternateContent>
      </p:grpSp>
      <p:grpSp>
        <p:nvGrpSpPr>
          <p:cNvPr id="22" name="グループ化 21">
            <a:extLst>
              <a:ext uri="{FF2B5EF4-FFF2-40B4-BE49-F238E27FC236}">
                <a16:creationId xmlns:a16="http://schemas.microsoft.com/office/drawing/2014/main" id="{FC9AC6B7-28B2-4E7D-BD21-1B0E1EAEAA46}"/>
              </a:ext>
            </a:extLst>
          </p:cNvPr>
          <p:cNvGrpSpPr/>
          <p:nvPr/>
        </p:nvGrpSpPr>
        <p:grpSpPr>
          <a:xfrm>
            <a:off x="5000624" y="1343818"/>
            <a:ext cx="3476626" cy="3837972"/>
            <a:chOff x="361950" y="1727344"/>
            <a:chExt cx="3476626" cy="3837972"/>
          </a:xfrm>
        </p:grpSpPr>
        <p:grpSp>
          <p:nvGrpSpPr>
            <p:cNvPr id="23" name="グループ化 22">
              <a:extLst>
                <a:ext uri="{FF2B5EF4-FFF2-40B4-BE49-F238E27FC236}">
                  <a16:creationId xmlns:a16="http://schemas.microsoft.com/office/drawing/2014/main" id="{D4C33EFF-FD3E-42C8-92CB-8A77300AEB67}"/>
                </a:ext>
              </a:extLst>
            </p:cNvPr>
            <p:cNvGrpSpPr/>
            <p:nvPr/>
          </p:nvGrpSpPr>
          <p:grpSpPr>
            <a:xfrm>
              <a:off x="581025" y="2088355"/>
              <a:ext cx="2762250" cy="2714626"/>
              <a:chOff x="857250" y="3219450"/>
              <a:chExt cx="2762250" cy="2714626"/>
            </a:xfrm>
          </p:grpSpPr>
          <p:cxnSp>
            <p:nvCxnSpPr>
              <p:cNvPr id="33" name="直線矢印コネクタ 32">
                <a:extLst>
                  <a:ext uri="{FF2B5EF4-FFF2-40B4-BE49-F238E27FC236}">
                    <a16:creationId xmlns:a16="http://schemas.microsoft.com/office/drawing/2014/main" id="{ED8B4FF5-25DF-4188-BA09-B278CE5686DE}"/>
                  </a:ext>
                </a:extLst>
              </p:cNvPr>
              <p:cNvCxnSpPr/>
              <p:nvPr/>
            </p:nvCxnSpPr>
            <p:spPr>
              <a:xfrm flipV="1">
                <a:off x="857250" y="3219450"/>
                <a:ext cx="0" cy="2714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538659D9-2202-4FCB-A1CC-6CEBE1924F2F}"/>
                  </a:ext>
                </a:extLst>
              </p:cNvPr>
              <p:cNvCxnSpPr>
                <a:cxnSpLocks/>
              </p:cNvCxnSpPr>
              <p:nvPr/>
            </p:nvCxnSpPr>
            <p:spPr>
              <a:xfrm flipV="1">
                <a:off x="857250" y="5934075"/>
                <a:ext cx="276225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直線矢印コネクタ 23">
              <a:extLst>
                <a:ext uri="{FF2B5EF4-FFF2-40B4-BE49-F238E27FC236}">
                  <a16:creationId xmlns:a16="http://schemas.microsoft.com/office/drawing/2014/main" id="{EBE55FA3-E36F-4064-9C63-EE08BDB85D1A}"/>
                </a:ext>
              </a:extLst>
            </p:cNvPr>
            <p:cNvCxnSpPr/>
            <p:nvPr/>
          </p:nvCxnSpPr>
          <p:spPr>
            <a:xfrm flipV="1">
              <a:off x="581025" y="2800350"/>
              <a:ext cx="2095500" cy="200263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テキスト ボックス 24">
                  <a:extLst>
                    <a:ext uri="{FF2B5EF4-FFF2-40B4-BE49-F238E27FC236}">
                      <a16:creationId xmlns:a16="http://schemas.microsoft.com/office/drawing/2014/main" id="{1CA730D3-0D0E-47E1-9DC9-7EE282FE74DB}"/>
                    </a:ext>
                  </a:extLst>
                </p:cNvPr>
                <p:cNvSpPr txBox="1"/>
                <p:nvPr/>
              </p:nvSpPr>
              <p:spPr>
                <a:xfrm>
                  <a:off x="2362201" y="2480191"/>
                  <a:ext cx="85724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b="1" dirty="0"/>
                </a:p>
              </p:txBody>
            </p:sp>
          </mc:Choice>
          <mc:Fallback>
            <p:sp>
              <p:nvSpPr>
                <p:cNvPr id="25" name="テキスト ボックス 24">
                  <a:extLst>
                    <a:ext uri="{FF2B5EF4-FFF2-40B4-BE49-F238E27FC236}">
                      <a16:creationId xmlns:a16="http://schemas.microsoft.com/office/drawing/2014/main" id="{1CA730D3-0D0E-47E1-9DC9-7EE282FE74DB}"/>
                    </a:ext>
                  </a:extLst>
                </p:cNvPr>
                <p:cNvSpPr txBox="1">
                  <a:spLocks noRot="1" noChangeAspect="1" noMove="1" noResize="1" noEditPoints="1" noAdjustHandles="1" noChangeArrowheads="1" noChangeShapeType="1" noTextEdit="1"/>
                </p:cNvSpPr>
                <p:nvPr/>
              </p:nvSpPr>
              <p:spPr>
                <a:xfrm>
                  <a:off x="2362201" y="2480191"/>
                  <a:ext cx="857248" cy="369332"/>
                </a:xfrm>
                <a:prstGeom prst="rect">
                  <a:avLst/>
                </a:prstGeom>
                <a:blipFill>
                  <a:blip r:embed="rId5"/>
                  <a:stretch>
                    <a:fillRect/>
                  </a:stretch>
                </a:blipFill>
              </p:spPr>
              <p:txBody>
                <a:bodyPr/>
                <a:lstStyle/>
                <a:p>
                  <a:r>
                    <a:rPr lang="en-US">
                      <a:noFill/>
                    </a:rPr>
                    <a:t> </a:t>
                  </a:r>
                </a:p>
              </p:txBody>
            </p:sp>
          </mc:Fallback>
        </mc:AlternateContent>
        <p:sp>
          <p:nvSpPr>
            <p:cNvPr id="30" name="テキスト ボックス 29">
              <a:extLst>
                <a:ext uri="{FF2B5EF4-FFF2-40B4-BE49-F238E27FC236}">
                  <a16:creationId xmlns:a16="http://schemas.microsoft.com/office/drawing/2014/main" id="{B58F1746-04CA-4878-80B3-58C8A310D970}"/>
                </a:ext>
              </a:extLst>
            </p:cNvPr>
            <p:cNvSpPr txBox="1"/>
            <p:nvPr/>
          </p:nvSpPr>
          <p:spPr>
            <a:xfrm>
              <a:off x="3352800" y="4721469"/>
              <a:ext cx="438150" cy="369321"/>
            </a:xfrm>
            <a:prstGeom prst="rect">
              <a:avLst/>
            </a:prstGeom>
            <a:noFill/>
          </p:spPr>
          <p:txBody>
            <a:bodyPr wrap="square" rtlCol="0">
              <a:spAutoFit/>
            </a:bodyPr>
            <a:lstStyle/>
            <a:p>
              <a:r>
                <a:rPr lang="en-US" b="1" i="1" dirty="0"/>
                <a:t>x</a:t>
              </a:r>
            </a:p>
          </p:txBody>
        </p:sp>
        <p:sp>
          <p:nvSpPr>
            <p:cNvPr id="31" name="テキスト ボックス 30">
              <a:extLst>
                <a:ext uri="{FF2B5EF4-FFF2-40B4-BE49-F238E27FC236}">
                  <a16:creationId xmlns:a16="http://schemas.microsoft.com/office/drawing/2014/main" id="{83612486-63E7-4313-8964-B5A5ECD87E9F}"/>
                </a:ext>
              </a:extLst>
            </p:cNvPr>
            <p:cNvSpPr txBox="1"/>
            <p:nvPr/>
          </p:nvSpPr>
          <p:spPr>
            <a:xfrm>
              <a:off x="361950" y="1727344"/>
              <a:ext cx="438150" cy="369321"/>
            </a:xfrm>
            <a:prstGeom prst="rect">
              <a:avLst/>
            </a:prstGeom>
            <a:noFill/>
          </p:spPr>
          <p:txBody>
            <a:bodyPr wrap="square" rtlCol="0">
              <a:spAutoFit/>
            </a:bodyPr>
            <a:lstStyle/>
            <a:p>
              <a:r>
                <a:rPr lang="en-US" b="1" i="1" dirty="0"/>
                <a:t>y</a:t>
              </a:r>
            </a:p>
          </p:txBody>
        </p:sp>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B7D37D7C-D3DC-476E-A09B-0A6121C8B638}"/>
                    </a:ext>
                  </a:extLst>
                </p:cNvPr>
                <p:cNvSpPr txBox="1"/>
                <p:nvPr/>
              </p:nvSpPr>
              <p:spPr>
                <a:xfrm>
                  <a:off x="361953" y="5195984"/>
                  <a:ext cx="3476623" cy="369332"/>
                </a:xfrm>
                <a:prstGeom prst="rect">
                  <a:avLst/>
                </a:prstGeom>
                <a:noFill/>
              </p:spPr>
              <p:txBody>
                <a:bodyPr wrap="square" rtlCol="0">
                  <a:spAutoFit/>
                </a:bodyPr>
                <a:lstStyle/>
                <a:p>
                  <a:pPr/>
                  <a:r>
                    <a:rPr lang="ja-JP" altLang="en-US" dirty="0">
                      <a:latin typeface="Cambria Math" panose="02040503050406030204" pitchFamily="18" charset="0"/>
                    </a:rPr>
                    <a:t>データ点</a:t>
                  </a:r>
                  <a:r>
                    <a:rPr lang="en-US" altLang="ja-JP" dirty="0">
                      <a:latin typeface="Cambria Math" panose="02040503050406030204" pitchFamily="18" charset="0"/>
                    </a:rPr>
                    <a:t>p</a:t>
                  </a:r>
                  <a:r>
                    <a:rPr lang="ja-JP" altLang="en-US" dirty="0">
                      <a:latin typeface="Cambria Math" panose="02040503050406030204" pitchFamily="18" charset="0"/>
                    </a:rPr>
                    <a:t>をベクトル</a:t>
                  </a:r>
                  <a14:m>
                    <m:oMath xmlns:m="http://schemas.openxmlformats.org/officeDocument/2006/math">
                      <m:r>
                        <a:rPr lang="en-US" b="1" i="1">
                          <a:latin typeface="Cambria Math" panose="02040503050406030204" pitchFamily="18" charset="0"/>
                        </a:rPr>
                        <m:t>𝒂</m:t>
                      </m:r>
                    </m:oMath>
                  </a14:m>
                  <a:r>
                    <a:rPr lang="ja-JP" altLang="en-US" dirty="0"/>
                    <a:t>へ正射影</a:t>
                  </a:r>
                  <a:endParaRPr lang="en-US" dirty="0"/>
                </a:p>
              </p:txBody>
            </p:sp>
          </mc:Choice>
          <mc:Fallback>
            <p:sp>
              <p:nvSpPr>
                <p:cNvPr id="32" name="テキスト ボックス 31">
                  <a:extLst>
                    <a:ext uri="{FF2B5EF4-FFF2-40B4-BE49-F238E27FC236}">
                      <a16:creationId xmlns:a16="http://schemas.microsoft.com/office/drawing/2014/main" id="{B7D37D7C-D3DC-476E-A09B-0A6121C8B638}"/>
                    </a:ext>
                  </a:extLst>
                </p:cNvPr>
                <p:cNvSpPr txBox="1">
                  <a:spLocks noRot="1" noChangeAspect="1" noMove="1" noResize="1" noEditPoints="1" noAdjustHandles="1" noChangeArrowheads="1" noChangeShapeType="1" noTextEdit="1"/>
                </p:cNvSpPr>
                <p:nvPr/>
              </p:nvSpPr>
              <p:spPr>
                <a:xfrm>
                  <a:off x="361953" y="5195984"/>
                  <a:ext cx="3476623" cy="369332"/>
                </a:xfrm>
                <a:prstGeom prst="rect">
                  <a:avLst/>
                </a:prstGeom>
                <a:blipFill>
                  <a:blip r:embed="rId6"/>
                  <a:stretch>
                    <a:fillRect l="-1401" t="-11475" r="-350" b="-26230"/>
                  </a:stretch>
                </a:blipFill>
              </p:spPr>
              <p:txBody>
                <a:bodyPr/>
                <a:lstStyle/>
                <a:p>
                  <a:r>
                    <a:rPr lang="en-US">
                      <a:noFill/>
                    </a:rPr>
                    <a:t> </a:t>
                  </a:r>
                </a:p>
              </p:txBody>
            </p:sp>
          </mc:Fallback>
        </mc:AlternateContent>
      </p:grpSp>
      <p:sp>
        <p:nvSpPr>
          <p:cNvPr id="35" name="楕円 34">
            <a:extLst>
              <a:ext uri="{FF2B5EF4-FFF2-40B4-BE49-F238E27FC236}">
                <a16:creationId xmlns:a16="http://schemas.microsoft.com/office/drawing/2014/main" id="{9AB30F68-5AB6-474C-8B03-66C281921CAF}"/>
              </a:ext>
            </a:extLst>
          </p:cNvPr>
          <p:cNvSpPr/>
          <p:nvPr/>
        </p:nvSpPr>
        <p:spPr>
          <a:xfrm>
            <a:off x="5930287" y="250987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直線コネクタ 36">
            <a:extLst>
              <a:ext uri="{FF2B5EF4-FFF2-40B4-BE49-F238E27FC236}">
                <a16:creationId xmlns:a16="http://schemas.microsoft.com/office/drawing/2014/main" id="{E1D84B31-8601-4DEB-8269-2522C71C0250}"/>
              </a:ext>
            </a:extLst>
          </p:cNvPr>
          <p:cNvCxnSpPr>
            <a:cxnSpLocks/>
          </p:cNvCxnSpPr>
          <p:nvPr/>
        </p:nvCxnSpPr>
        <p:spPr>
          <a:xfrm>
            <a:off x="6072186" y="2655241"/>
            <a:ext cx="490537" cy="4622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6840168F-B12A-4AE4-A56E-A2E1123A2739}"/>
              </a:ext>
            </a:extLst>
          </p:cNvPr>
          <p:cNvCxnSpPr>
            <a:cxnSpLocks/>
          </p:cNvCxnSpPr>
          <p:nvPr/>
        </p:nvCxnSpPr>
        <p:spPr>
          <a:xfrm flipV="1">
            <a:off x="6429375" y="2840163"/>
            <a:ext cx="133348" cy="138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8F72F7E-650B-45E7-90C4-5BA3CD42DFE1}"/>
              </a:ext>
            </a:extLst>
          </p:cNvPr>
          <p:cNvCxnSpPr>
            <a:cxnSpLocks/>
          </p:cNvCxnSpPr>
          <p:nvPr/>
        </p:nvCxnSpPr>
        <p:spPr>
          <a:xfrm>
            <a:off x="6562723" y="2827183"/>
            <a:ext cx="176215" cy="164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EB126B19-F81D-4A80-AC1E-4637BE3531FD}"/>
              </a:ext>
            </a:extLst>
          </p:cNvPr>
          <p:cNvSpPr/>
          <p:nvPr/>
        </p:nvSpPr>
        <p:spPr>
          <a:xfrm>
            <a:off x="6472724" y="304547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CE55B1E4-1B19-48F0-B224-463B30C86560}"/>
                  </a:ext>
                </a:extLst>
              </p:cNvPr>
              <p:cNvSpPr txBox="1"/>
              <p:nvPr/>
            </p:nvSpPr>
            <p:spPr>
              <a:xfrm>
                <a:off x="5467352" y="2239385"/>
                <a:ext cx="85724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oMath>
                  </m:oMathPara>
                </a14:m>
                <a:endParaRPr lang="en-US" b="1" dirty="0"/>
              </a:p>
            </p:txBody>
          </p:sp>
        </mc:Choice>
        <mc:Fallback>
          <p:sp>
            <p:nvSpPr>
              <p:cNvPr id="45" name="テキスト ボックス 44">
                <a:extLst>
                  <a:ext uri="{FF2B5EF4-FFF2-40B4-BE49-F238E27FC236}">
                    <a16:creationId xmlns:a16="http://schemas.microsoft.com/office/drawing/2014/main" id="{CE55B1E4-1B19-48F0-B224-463B30C86560}"/>
                  </a:ext>
                </a:extLst>
              </p:cNvPr>
              <p:cNvSpPr txBox="1">
                <a:spLocks noRot="1" noChangeAspect="1" noMove="1" noResize="1" noEditPoints="1" noAdjustHandles="1" noChangeArrowheads="1" noChangeShapeType="1" noTextEdit="1"/>
              </p:cNvSpPr>
              <p:nvPr/>
            </p:nvSpPr>
            <p:spPr>
              <a:xfrm>
                <a:off x="5467352" y="2239385"/>
                <a:ext cx="857248" cy="369332"/>
              </a:xfrm>
              <a:prstGeom prst="rect">
                <a:avLst/>
              </a:prstGeom>
              <a:blipFill>
                <a:blip r:embed="rId7"/>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D7E6282F-4EF0-4A37-BD36-1FA8CD273D1E}"/>
                  </a:ext>
                </a:extLst>
              </p:cNvPr>
              <p:cNvSpPr txBox="1"/>
              <p:nvPr/>
            </p:nvSpPr>
            <p:spPr>
              <a:xfrm>
                <a:off x="6296027" y="3134705"/>
                <a:ext cx="85724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𝒑</m:t>
                          </m:r>
                        </m:e>
                      </m:acc>
                    </m:oMath>
                  </m:oMathPara>
                </a14:m>
                <a:endParaRPr lang="en-US" b="1" dirty="0"/>
              </a:p>
            </p:txBody>
          </p:sp>
        </mc:Choice>
        <mc:Fallback>
          <p:sp>
            <p:nvSpPr>
              <p:cNvPr id="46" name="テキスト ボックス 45">
                <a:extLst>
                  <a:ext uri="{FF2B5EF4-FFF2-40B4-BE49-F238E27FC236}">
                    <a16:creationId xmlns:a16="http://schemas.microsoft.com/office/drawing/2014/main" id="{D7E6282F-4EF0-4A37-BD36-1FA8CD273D1E}"/>
                  </a:ext>
                </a:extLst>
              </p:cNvPr>
              <p:cNvSpPr txBox="1">
                <a:spLocks noRot="1" noChangeAspect="1" noMove="1" noResize="1" noEditPoints="1" noAdjustHandles="1" noChangeArrowheads="1" noChangeShapeType="1" noTextEdit="1"/>
              </p:cNvSpPr>
              <p:nvPr/>
            </p:nvSpPr>
            <p:spPr>
              <a:xfrm>
                <a:off x="6296027" y="3134705"/>
                <a:ext cx="857248" cy="369332"/>
              </a:xfrm>
              <a:prstGeom prst="rect">
                <a:avLst/>
              </a:prstGeom>
              <a:blipFill>
                <a:blip r:embed="rId8"/>
                <a:stretch>
                  <a:fillRect t="-6557" r="-15714" b="-6557"/>
                </a:stretch>
              </a:blipFill>
            </p:spPr>
            <p:txBody>
              <a:bodyPr/>
              <a:lstStyle/>
              <a:p>
                <a:r>
                  <a:rPr lang="en-US">
                    <a:noFill/>
                  </a:rPr>
                  <a:t> </a:t>
                </a:r>
              </a:p>
            </p:txBody>
          </p:sp>
        </mc:Fallback>
      </mc:AlternateContent>
    </p:spTree>
    <p:extLst>
      <p:ext uri="{BB962C8B-B14F-4D97-AF65-F5344CB8AC3E}">
        <p14:creationId xmlns:p14="http://schemas.microsoft.com/office/powerpoint/2010/main" val="128560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BCD8E99-A2E7-4A85-B06D-3A819C7A1C96}"/>
              </a:ext>
            </a:extLst>
          </p:cNvPr>
          <p:cNvSpPr>
            <a:spLocks noGrp="1"/>
          </p:cNvSpPr>
          <p:nvPr>
            <p:ph idx="1"/>
          </p:nvPr>
        </p:nvSpPr>
        <p:spPr>
          <a:xfrm>
            <a:off x="285750" y="1253331"/>
            <a:ext cx="7886700" cy="4351338"/>
          </a:xfrm>
        </p:spPr>
        <p:txBody>
          <a:bodyPr/>
          <a:lstStyle/>
          <a:p>
            <a:pPr marL="0" indent="0">
              <a:buNone/>
            </a:pPr>
            <a:r>
              <a:rPr lang="ja-JP" altLang="en-US" dirty="0"/>
              <a:t>・線形変換とは</a:t>
            </a:r>
            <a:endParaRPr lang="en-US" altLang="ja-JP" dirty="0"/>
          </a:p>
        </p:txBody>
      </p:sp>
      <p:sp>
        <p:nvSpPr>
          <p:cNvPr id="3" name="タイトル 2">
            <a:extLst>
              <a:ext uri="{FF2B5EF4-FFF2-40B4-BE49-F238E27FC236}">
                <a16:creationId xmlns:a16="http://schemas.microsoft.com/office/drawing/2014/main" id="{64DAB402-2E0B-4034-B1A8-626400924D22}"/>
              </a:ext>
            </a:extLst>
          </p:cNvPr>
          <p:cNvSpPr>
            <a:spLocks noGrp="1"/>
          </p:cNvSpPr>
          <p:nvPr>
            <p:ph type="title"/>
          </p:nvPr>
        </p:nvSpPr>
        <p:spPr/>
        <p:txBody>
          <a:bodyPr/>
          <a:lstStyle/>
          <a:p>
            <a:r>
              <a:rPr lang="ja-JP" altLang="en-US" dirty="0"/>
              <a:t>線形変換の定義</a:t>
            </a:r>
            <a:endParaRPr lang="en-US" dirty="0"/>
          </a:p>
        </p:txBody>
      </p: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4BB2DCD8-6267-4C30-8694-BDF431C7D985}"/>
                  </a:ext>
                </a:extLst>
              </p:cNvPr>
              <p:cNvSpPr txBox="1"/>
              <p:nvPr/>
            </p:nvSpPr>
            <p:spPr>
              <a:xfrm>
                <a:off x="760691" y="1905000"/>
                <a:ext cx="2579617" cy="430887"/>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𝑎</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𝑎𝑓</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𝒙</m:t>
                        </m:r>
                      </m:e>
                      <m:sub>
                        <m:r>
                          <a:rPr lang="en-US" sz="2800" i="1">
                            <a:latin typeface="Cambria Math" panose="02040503050406030204" pitchFamily="18" charset="0"/>
                          </a:rPr>
                          <m:t>1</m:t>
                        </m:r>
                      </m:sub>
                    </m:sSub>
                  </m:oMath>
                </a14:m>
                <a:r>
                  <a:rPr lang="en-US" sz="2800" dirty="0"/>
                  <a:t>)</a:t>
                </a:r>
              </a:p>
            </p:txBody>
          </p:sp>
        </mc:Choice>
        <mc:Fallback>
          <p:sp>
            <p:nvSpPr>
              <p:cNvPr id="14" name="テキスト ボックス 13">
                <a:extLst>
                  <a:ext uri="{FF2B5EF4-FFF2-40B4-BE49-F238E27FC236}">
                    <a16:creationId xmlns:a16="http://schemas.microsoft.com/office/drawing/2014/main" id="{4BB2DCD8-6267-4C30-8694-BDF431C7D985}"/>
                  </a:ext>
                </a:extLst>
              </p:cNvPr>
              <p:cNvSpPr txBox="1">
                <a:spLocks noRot="1" noChangeAspect="1" noMove="1" noResize="1" noEditPoints="1" noAdjustHandles="1" noChangeArrowheads="1" noChangeShapeType="1" noTextEdit="1"/>
              </p:cNvSpPr>
              <p:nvPr/>
            </p:nvSpPr>
            <p:spPr>
              <a:xfrm>
                <a:off x="760691" y="1905000"/>
                <a:ext cx="2579617" cy="430887"/>
              </a:xfrm>
              <a:prstGeom prst="rect">
                <a:avLst/>
              </a:prstGeom>
              <a:blipFill>
                <a:blip r:embed="rId2"/>
                <a:stretch>
                  <a:fillRect l="-236" t="-24286" r="-7329" b="-5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E6093E6B-FBBF-4E6A-AAE4-4BB3FE3FA2B7}"/>
                  </a:ext>
                </a:extLst>
              </p:cNvPr>
              <p:cNvSpPr txBox="1"/>
              <p:nvPr/>
            </p:nvSpPr>
            <p:spPr>
              <a:xfrm>
                <a:off x="4257819" y="1904999"/>
                <a:ext cx="4200381" cy="430887"/>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𝒙</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𝒙</m:t>
                        </m:r>
                      </m:e>
                      <m:sub>
                        <m:r>
                          <a:rPr lang="en-US" sz="2800" i="1">
                            <a:latin typeface="Cambria Math" panose="02040503050406030204" pitchFamily="18" charset="0"/>
                          </a:rPr>
                          <m:t>1</m:t>
                        </m:r>
                      </m:sub>
                    </m:sSub>
                  </m:oMath>
                </a14:m>
                <a:r>
                  <a:rPr lang="en-US" sz="2800" dirty="0"/>
                  <a:t>) </a:t>
                </a:r>
                <a14:m>
                  <m:oMath xmlns:m="http://schemas.openxmlformats.org/officeDocument/2006/math">
                    <m:r>
                      <a:rPr lang="en-US" sz="2800" b="0" i="0" smtClean="0">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1" i="1">
                                <a:latin typeface="Cambria Math" panose="02040503050406030204" pitchFamily="18" charset="0"/>
                              </a:rPr>
                              <m:t>𝒙</m:t>
                            </m:r>
                          </m:e>
                          <m:sub>
                            <m:r>
                              <a:rPr lang="en-US" sz="2800" i="1">
                                <a:latin typeface="Cambria Math" panose="02040503050406030204" pitchFamily="18" charset="0"/>
                              </a:rPr>
                              <m:t>2</m:t>
                            </m:r>
                          </m:sub>
                        </m:sSub>
                      </m:e>
                    </m:d>
                  </m:oMath>
                </a14:m>
                <a:endParaRPr lang="en-US" sz="2800" dirty="0"/>
              </a:p>
            </p:txBody>
          </p:sp>
        </mc:Choice>
        <mc:Fallback>
          <p:sp>
            <p:nvSpPr>
              <p:cNvPr id="15" name="テキスト ボックス 14">
                <a:extLst>
                  <a:ext uri="{FF2B5EF4-FFF2-40B4-BE49-F238E27FC236}">
                    <a16:creationId xmlns:a16="http://schemas.microsoft.com/office/drawing/2014/main" id="{E6093E6B-FBBF-4E6A-AAE4-4BB3FE3FA2B7}"/>
                  </a:ext>
                </a:extLst>
              </p:cNvPr>
              <p:cNvSpPr txBox="1">
                <a:spLocks noRot="1" noChangeAspect="1" noMove="1" noResize="1" noEditPoints="1" noAdjustHandles="1" noChangeArrowheads="1" noChangeShapeType="1" noTextEdit="1"/>
              </p:cNvSpPr>
              <p:nvPr/>
            </p:nvSpPr>
            <p:spPr>
              <a:xfrm>
                <a:off x="4257819" y="1904999"/>
                <a:ext cx="4200381" cy="430887"/>
              </a:xfrm>
              <a:prstGeom prst="rect">
                <a:avLst/>
              </a:prstGeom>
              <a:blipFill>
                <a:blip r:embed="rId3"/>
                <a:stretch>
                  <a:fillRect t="-22535" b="-50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1AACF224-2B3B-4F1B-B699-A2D5FEB282AF}"/>
                  </a:ext>
                </a:extLst>
              </p:cNvPr>
              <p:cNvSpPr txBox="1"/>
              <p:nvPr/>
            </p:nvSpPr>
            <p:spPr>
              <a:xfrm>
                <a:off x="502686" y="2475707"/>
                <a:ext cx="3095625" cy="369332"/>
              </a:xfrm>
              <a:prstGeom prst="rect">
                <a:avLst/>
              </a:prstGeom>
              <a:noFill/>
            </p:spPr>
            <p:txBody>
              <a:bodyPr wrap="square" rtlCol="0">
                <a:spAutoFit/>
              </a:bodyPr>
              <a:lstStyle/>
              <a:p>
                <a:r>
                  <a:rPr lang="ja-JP" altLang="en-US" dirty="0"/>
                  <a:t>入力を</a:t>
                </a:r>
                <a14:m>
                  <m:oMath xmlns:m="http://schemas.openxmlformats.org/officeDocument/2006/math">
                    <m:r>
                      <a:rPr lang="en-US" i="1">
                        <a:latin typeface="Cambria Math" panose="02040503050406030204" pitchFamily="18" charset="0"/>
                      </a:rPr>
                      <m:t>𝑎</m:t>
                    </m:r>
                  </m:oMath>
                </a14:m>
                <a:r>
                  <a:rPr lang="ja-JP" altLang="en-US" dirty="0"/>
                  <a:t>倍したら出力も</a:t>
                </a:r>
                <a14:m>
                  <m:oMath xmlns:m="http://schemas.openxmlformats.org/officeDocument/2006/math">
                    <m:r>
                      <a:rPr lang="en-US" i="1">
                        <a:latin typeface="Cambria Math" panose="02040503050406030204" pitchFamily="18" charset="0"/>
                      </a:rPr>
                      <m:t>𝑎</m:t>
                    </m:r>
                  </m:oMath>
                </a14:m>
                <a:r>
                  <a:rPr lang="ja-JP" altLang="en-US" dirty="0"/>
                  <a:t>倍</a:t>
                </a:r>
                <a:endParaRPr lang="en-US" dirty="0"/>
              </a:p>
            </p:txBody>
          </p:sp>
        </mc:Choice>
        <mc:Fallback>
          <p:sp>
            <p:nvSpPr>
              <p:cNvPr id="16" name="テキスト ボックス 15">
                <a:extLst>
                  <a:ext uri="{FF2B5EF4-FFF2-40B4-BE49-F238E27FC236}">
                    <a16:creationId xmlns:a16="http://schemas.microsoft.com/office/drawing/2014/main" id="{1AACF224-2B3B-4F1B-B699-A2D5FEB282AF}"/>
                  </a:ext>
                </a:extLst>
              </p:cNvPr>
              <p:cNvSpPr txBox="1">
                <a:spLocks noRot="1" noChangeAspect="1" noMove="1" noResize="1" noEditPoints="1" noAdjustHandles="1" noChangeArrowheads="1" noChangeShapeType="1" noTextEdit="1"/>
              </p:cNvSpPr>
              <p:nvPr/>
            </p:nvSpPr>
            <p:spPr>
              <a:xfrm>
                <a:off x="502686" y="2475707"/>
                <a:ext cx="3095625" cy="369332"/>
              </a:xfrm>
              <a:prstGeom prst="rect">
                <a:avLst/>
              </a:prstGeom>
              <a:blipFill>
                <a:blip r:embed="rId4"/>
                <a:stretch>
                  <a:fillRect l="-1575" t="-6557" b="-26230"/>
                </a:stretch>
              </a:blipFill>
            </p:spPr>
            <p:txBody>
              <a:bodyPr/>
              <a:lstStyle/>
              <a:p>
                <a:r>
                  <a:rPr lang="en-US">
                    <a:noFill/>
                  </a:rPr>
                  <a:t> </a:t>
                </a:r>
              </a:p>
            </p:txBody>
          </p:sp>
        </mc:Fallback>
      </mc:AlternateContent>
      <p:sp>
        <p:nvSpPr>
          <p:cNvPr id="17" name="テキスト ボックス 16">
            <a:extLst>
              <a:ext uri="{FF2B5EF4-FFF2-40B4-BE49-F238E27FC236}">
                <a16:creationId xmlns:a16="http://schemas.microsoft.com/office/drawing/2014/main" id="{7BE73598-AF53-49D6-BB74-2D3BEE265271}"/>
              </a:ext>
            </a:extLst>
          </p:cNvPr>
          <p:cNvSpPr txBox="1"/>
          <p:nvPr/>
        </p:nvSpPr>
        <p:spPr>
          <a:xfrm>
            <a:off x="4038600" y="2474914"/>
            <a:ext cx="4914900" cy="369332"/>
          </a:xfrm>
          <a:prstGeom prst="rect">
            <a:avLst/>
          </a:prstGeom>
          <a:noFill/>
        </p:spPr>
        <p:txBody>
          <a:bodyPr wrap="square" rtlCol="0">
            <a:spAutoFit/>
          </a:bodyPr>
          <a:lstStyle/>
          <a:p>
            <a:r>
              <a:rPr lang="ja-JP" altLang="en-US" dirty="0"/>
              <a:t>入力を足し合わせたら出力も足し合わされる</a:t>
            </a:r>
            <a:endParaRPr lang="en-US" dirty="0"/>
          </a:p>
        </p:txBody>
      </p:sp>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70A1D891-4652-4A78-AA5B-8A76DD7F2D10}"/>
                  </a:ext>
                </a:extLst>
              </p:cNvPr>
              <p:cNvSpPr txBox="1"/>
              <p:nvPr/>
            </p:nvSpPr>
            <p:spPr>
              <a:xfrm>
                <a:off x="1378986" y="3070305"/>
                <a:ext cx="6307689" cy="369332"/>
              </a:xfrm>
              <a:prstGeom prst="rect">
                <a:avLst/>
              </a:prstGeom>
              <a:noFill/>
              <a:ln>
                <a:solidFill>
                  <a:srgbClr val="FF0000"/>
                </a:solidFill>
              </a:ln>
            </p:spPr>
            <p:txBody>
              <a:bodyPr wrap="square" rtlCol="0">
                <a:spAutoFit/>
              </a:bodyPr>
              <a:lstStyle/>
              <a:p>
                <a:r>
                  <a:rPr lang="ja-JP" altLang="en-US" dirty="0"/>
                  <a:t>これら</a:t>
                </a:r>
                <a:r>
                  <a:rPr lang="en-US" altLang="ja-JP" dirty="0"/>
                  <a:t>2</a:t>
                </a:r>
                <a:r>
                  <a:rPr lang="ja-JP" altLang="en-US" dirty="0" err="1"/>
                  <a:t>つの</a:t>
                </a:r>
                <a:r>
                  <a:rPr lang="ja-JP" altLang="en-US" dirty="0"/>
                  <a:t>性質</a:t>
                </a:r>
                <a:r>
                  <a:rPr lang="en-US" altLang="ja-JP" dirty="0"/>
                  <a:t>(</a:t>
                </a:r>
                <a:r>
                  <a:rPr lang="ja-JP" altLang="en-US" dirty="0"/>
                  <a:t>線形性</a:t>
                </a:r>
                <a:r>
                  <a:rPr lang="en-US" altLang="ja-JP" dirty="0"/>
                  <a:t>)</a:t>
                </a:r>
                <a:r>
                  <a:rPr lang="ja-JP" altLang="en-US" dirty="0"/>
                  <a:t>を満たす</a:t>
                </a:r>
                <a14:m>
                  <m:oMath xmlns:m="http://schemas.openxmlformats.org/officeDocument/2006/math">
                    <m:r>
                      <a:rPr lang="en-US" i="1">
                        <a:latin typeface="Cambria Math" panose="02040503050406030204" pitchFamily="18" charset="0"/>
                      </a:rPr>
                      <m:t>𝑓</m:t>
                    </m:r>
                  </m:oMath>
                </a14:m>
                <a:r>
                  <a:rPr lang="ja-JP" altLang="en-US" dirty="0"/>
                  <a:t>のことを線形変換と呼ぶ</a:t>
                </a:r>
                <a:endParaRPr lang="en-US" dirty="0"/>
              </a:p>
            </p:txBody>
          </p:sp>
        </mc:Choice>
        <mc:Fallback>
          <p:sp>
            <p:nvSpPr>
              <p:cNvPr id="19" name="テキスト ボックス 18">
                <a:extLst>
                  <a:ext uri="{FF2B5EF4-FFF2-40B4-BE49-F238E27FC236}">
                    <a16:creationId xmlns:a16="http://schemas.microsoft.com/office/drawing/2014/main" id="{70A1D891-4652-4A78-AA5B-8A76DD7F2D10}"/>
                  </a:ext>
                </a:extLst>
              </p:cNvPr>
              <p:cNvSpPr txBox="1">
                <a:spLocks noRot="1" noChangeAspect="1" noMove="1" noResize="1" noEditPoints="1" noAdjustHandles="1" noChangeArrowheads="1" noChangeShapeType="1" noTextEdit="1"/>
              </p:cNvSpPr>
              <p:nvPr/>
            </p:nvSpPr>
            <p:spPr>
              <a:xfrm>
                <a:off x="1378986" y="3070305"/>
                <a:ext cx="6307689" cy="369332"/>
              </a:xfrm>
              <a:prstGeom prst="rect">
                <a:avLst/>
              </a:prstGeom>
              <a:blipFill>
                <a:blip r:embed="rId5"/>
                <a:stretch>
                  <a:fillRect l="-675" t="-8065" r="-675" b="-25806"/>
                </a:stretch>
              </a:blipFill>
              <a:ln>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正方形/長方形 19">
                <a:extLst>
                  <a:ext uri="{FF2B5EF4-FFF2-40B4-BE49-F238E27FC236}">
                    <a16:creationId xmlns:a16="http://schemas.microsoft.com/office/drawing/2014/main" id="{7FDD0B6F-F3AD-48D3-9D84-44099111D5F6}"/>
                  </a:ext>
                </a:extLst>
              </p:cNvPr>
              <p:cNvSpPr/>
              <p:nvPr/>
            </p:nvSpPr>
            <p:spPr>
              <a:xfrm>
                <a:off x="4132146" y="4232826"/>
                <a:ext cx="3754554" cy="554254"/>
              </a:xfrm>
              <a:prstGeom prst="rect">
                <a:avLst/>
              </a:prstGeom>
            </p:spPr>
            <p:txBody>
              <a:bodyPr wrap="none">
                <a:spAutoFit/>
              </a:bodyPr>
              <a:lstStyle/>
              <a:p>
                <a14:m>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e>
                              <m:r>
                                <a:rPr lang="en-US" i="1">
                                  <a:latin typeface="Cambria Math" panose="02040503050406030204" pitchFamily="18" charset="0"/>
                                </a:rPr>
                                <m:t>−2</m:t>
                              </m:r>
                            </m:e>
                          </m:mr>
                          <m:mr>
                            <m:e>
                              <m:r>
                                <a:rPr lang="en-US" i="1">
                                  <a:latin typeface="Cambria Math" panose="02040503050406030204" pitchFamily="18" charset="0"/>
                                </a:rPr>
                                <m:t>1</m:t>
                              </m:r>
                            </m:e>
                            <m:e>
                              <m:r>
                                <a:rPr lang="en-US" i="1">
                                  <a:latin typeface="Cambria Math" panose="02040503050406030204" pitchFamily="18" charset="0"/>
                                </a:rPr>
                                <m:t>1</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6</m:t>
                              </m:r>
                            </m:e>
                          </m:mr>
                        </m:m>
                      </m:e>
                    </m:d>
                    <m:r>
                      <a:rPr lang="en-US" b="0" i="0" smtClean="0">
                        <a:latin typeface="Cambria Math" panose="02040503050406030204" pitchFamily="18" charset="0"/>
                      </a:rPr>
                      <m:t>=</m:t>
                    </m:r>
                  </m:oMath>
                </a14:m>
                <a:r>
                  <a:rPr lang="en-US" dirty="0"/>
                  <a:t>3</a:t>
                </a:r>
                <a14:m>
                  <m:oMath xmlns:m="http://schemas.openxmlformats.org/officeDocument/2006/math">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e>
                              <m:r>
                                <a:rPr lang="en-US" i="1">
                                  <a:latin typeface="Cambria Math" panose="02040503050406030204" pitchFamily="18" charset="0"/>
                                </a:rPr>
                                <m:t>−2</m:t>
                              </m:r>
                            </m:e>
                          </m:mr>
                          <m:mr>
                            <m:e>
                              <m:r>
                                <a:rPr lang="en-US" i="1">
                                  <a:latin typeface="Cambria Math" panose="02040503050406030204" pitchFamily="18" charset="0"/>
                                </a:rPr>
                                <m:t>1</m:t>
                              </m:r>
                            </m:e>
                            <m:e>
                              <m:r>
                                <a:rPr lang="en-US" i="1">
                                  <a:latin typeface="Cambria Math" panose="02040503050406030204" pitchFamily="18" charset="0"/>
                                </a:rPr>
                                <m:t>1</m:t>
                              </m:r>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
                      </m:e>
                    </m:d>
                    <m:r>
                      <a:rPr lang="en-US" b="0" i="0"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9</m:t>
                              </m:r>
                            </m:e>
                          </m:mr>
                        </m:m>
                      </m:e>
                    </m:d>
                  </m:oMath>
                </a14:m>
                <a:endParaRPr lang="en-US" dirty="0"/>
              </a:p>
            </p:txBody>
          </p:sp>
        </mc:Choice>
        <mc:Fallback>
          <p:sp>
            <p:nvSpPr>
              <p:cNvPr id="20" name="正方形/長方形 19">
                <a:extLst>
                  <a:ext uri="{FF2B5EF4-FFF2-40B4-BE49-F238E27FC236}">
                    <a16:creationId xmlns:a16="http://schemas.microsoft.com/office/drawing/2014/main" id="{7FDD0B6F-F3AD-48D3-9D84-44099111D5F6}"/>
                  </a:ext>
                </a:extLst>
              </p:cNvPr>
              <p:cNvSpPr>
                <a:spLocks noRot="1" noChangeAspect="1" noMove="1" noResize="1" noEditPoints="1" noAdjustHandles="1" noChangeArrowheads="1" noChangeShapeType="1" noTextEdit="1"/>
              </p:cNvSpPr>
              <p:nvPr/>
            </p:nvSpPr>
            <p:spPr>
              <a:xfrm>
                <a:off x="4132146" y="4232826"/>
                <a:ext cx="3754554" cy="554254"/>
              </a:xfrm>
              <a:prstGeom prst="rect">
                <a:avLst/>
              </a:prstGeom>
              <a:blipFill>
                <a:blip r:embed="rId6"/>
                <a:stretch>
                  <a:fillRect b="-10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13DE4B53-1492-46A5-952D-2E6FDBB29D61}"/>
                  </a:ext>
                </a:extLst>
              </p:cNvPr>
              <p:cNvSpPr txBox="1"/>
              <p:nvPr/>
            </p:nvSpPr>
            <p:spPr>
              <a:xfrm>
                <a:off x="4132146" y="3637435"/>
                <a:ext cx="4064552" cy="646331"/>
              </a:xfrm>
              <a:prstGeom prst="rect">
                <a:avLst/>
              </a:prstGeom>
              <a:noFill/>
            </p:spPr>
            <p:txBody>
              <a:bodyPr wrap="square" rtlCol="0">
                <a:spAutoFit/>
              </a:bodyPr>
              <a:lstStyle/>
              <a:p>
                <a:r>
                  <a:rPr lang="en-US" dirty="0"/>
                  <a:t>(</a:t>
                </a:r>
                <a:r>
                  <a:rPr lang="ja-JP" altLang="en-US" dirty="0"/>
                  <a:t>例</a:t>
                </a:r>
                <a:r>
                  <a:rPr lang="en-US" altLang="ja-JP" dirty="0"/>
                  <a:t>)</a:t>
                </a:r>
                <a:r>
                  <a:rPr lang="ja-JP" altLang="en-US" dirty="0"/>
                  <a:t>行列による線形変換 </a:t>
                </a:r>
                <a14:m>
                  <m:oMath xmlns:m="http://schemas.openxmlformats.org/officeDocument/2006/math">
                    <m:r>
                      <a:rPr lang="en-US" b="1" i="1">
                        <a:latin typeface="Cambria Math" panose="02040503050406030204" pitchFamily="18" charset="0"/>
                      </a:rPr>
                      <m:t>𝒚</m:t>
                    </m:r>
                    <m:r>
                      <a:rPr lang="en-US" i="1">
                        <a:latin typeface="Cambria Math" panose="02040503050406030204" pitchFamily="18" charset="0"/>
                      </a:rPr>
                      <m:t>=</m:t>
                    </m:r>
                    <m:r>
                      <a:rPr lang="en-US" b="0" i="1" smtClean="0">
                        <a:latin typeface="Cambria Math" panose="02040503050406030204" pitchFamily="18" charset="0"/>
                      </a:rPr>
                      <m:t>𝐴</m:t>
                    </m:r>
                    <m:r>
                      <a:rPr lang="en-US" b="1" i="1">
                        <a:latin typeface="Cambria Math" panose="02040503050406030204" pitchFamily="18" charset="0"/>
                      </a:rPr>
                      <m:t>𝒙</m:t>
                    </m:r>
                  </m:oMath>
                </a14:m>
                <a:endParaRPr lang="en-US" b="1" dirty="0"/>
              </a:p>
              <a:p>
                <a:endParaRPr lang="en-US" dirty="0"/>
              </a:p>
            </p:txBody>
          </p:sp>
        </mc:Choice>
        <mc:Fallback>
          <p:sp>
            <p:nvSpPr>
              <p:cNvPr id="22" name="テキスト ボックス 21">
                <a:extLst>
                  <a:ext uri="{FF2B5EF4-FFF2-40B4-BE49-F238E27FC236}">
                    <a16:creationId xmlns:a16="http://schemas.microsoft.com/office/drawing/2014/main" id="{13DE4B53-1492-46A5-952D-2E6FDBB29D61}"/>
                  </a:ext>
                </a:extLst>
              </p:cNvPr>
              <p:cNvSpPr txBox="1">
                <a:spLocks noRot="1" noChangeAspect="1" noMove="1" noResize="1" noEditPoints="1" noAdjustHandles="1" noChangeArrowheads="1" noChangeShapeType="1" noTextEdit="1"/>
              </p:cNvSpPr>
              <p:nvPr/>
            </p:nvSpPr>
            <p:spPr>
              <a:xfrm>
                <a:off x="4132146" y="3637435"/>
                <a:ext cx="4064552" cy="646331"/>
              </a:xfrm>
              <a:prstGeom prst="rect">
                <a:avLst/>
              </a:prstGeom>
              <a:blipFill>
                <a:blip r:embed="rId7"/>
                <a:stretch>
                  <a:fillRect l="-1349" t="-5660"/>
                </a:stretch>
              </a:blipFill>
            </p:spPr>
            <p:txBody>
              <a:bodyPr/>
              <a:lstStyle/>
              <a:p>
                <a:r>
                  <a:rPr lang="en-US">
                    <a:noFill/>
                  </a:rPr>
                  <a:t> </a:t>
                </a:r>
              </a:p>
            </p:txBody>
          </p:sp>
        </mc:Fallback>
      </mc:AlternateContent>
      <p:grpSp>
        <p:nvGrpSpPr>
          <p:cNvPr id="26" name="グループ化 25">
            <a:extLst>
              <a:ext uri="{FF2B5EF4-FFF2-40B4-BE49-F238E27FC236}">
                <a16:creationId xmlns:a16="http://schemas.microsoft.com/office/drawing/2014/main" id="{8F204DB3-858B-4712-A70F-F4C11E9C748A}"/>
              </a:ext>
            </a:extLst>
          </p:cNvPr>
          <p:cNvGrpSpPr/>
          <p:nvPr/>
        </p:nvGrpSpPr>
        <p:grpSpPr>
          <a:xfrm>
            <a:off x="106274" y="3664903"/>
            <a:ext cx="2740577" cy="369332"/>
            <a:chOff x="401118" y="3652409"/>
            <a:chExt cx="2740577" cy="369332"/>
          </a:xfrm>
        </p:grpSpPr>
        <p:sp>
          <p:nvSpPr>
            <p:cNvPr id="21" name="テキスト ボックス 20">
              <a:extLst>
                <a:ext uri="{FF2B5EF4-FFF2-40B4-BE49-F238E27FC236}">
                  <a16:creationId xmlns:a16="http://schemas.microsoft.com/office/drawing/2014/main" id="{8E6C73BD-8F79-45C6-99D1-573B4247F3B4}"/>
                </a:ext>
              </a:extLst>
            </p:cNvPr>
            <p:cNvSpPr txBox="1"/>
            <p:nvPr/>
          </p:nvSpPr>
          <p:spPr>
            <a:xfrm>
              <a:off x="401118" y="3652409"/>
              <a:ext cx="2740577" cy="369332"/>
            </a:xfrm>
            <a:prstGeom prst="rect">
              <a:avLst/>
            </a:prstGeom>
            <a:noFill/>
          </p:spPr>
          <p:txBody>
            <a:bodyPr wrap="square" rtlCol="0">
              <a:spAutoFit/>
            </a:bodyPr>
            <a:lstStyle/>
            <a:p>
              <a:r>
                <a:rPr lang="en-US" dirty="0"/>
                <a:t>(</a:t>
              </a:r>
              <a:r>
                <a:rPr lang="ja-JP" altLang="en-US" dirty="0"/>
                <a:t>例</a:t>
              </a:r>
              <a:r>
                <a:rPr lang="en-US" altLang="ja-JP" dirty="0"/>
                <a:t>)</a:t>
              </a:r>
              <a:r>
                <a:rPr lang="ja-JP" altLang="en-US" dirty="0"/>
                <a:t>比例</a:t>
              </a:r>
              <a:endParaRPr lang="en-US" dirty="0"/>
            </a:p>
          </p:txBody>
        </p:sp>
        <mc:AlternateContent xmlns:mc="http://schemas.openxmlformats.org/markup-compatibility/2006">
          <mc:Choice xmlns:a14="http://schemas.microsoft.com/office/drawing/2010/main" Requires="a14">
            <p:sp>
              <p:nvSpPr>
                <p:cNvPr id="24" name="テキスト ボックス 23">
                  <a:extLst>
                    <a:ext uri="{FF2B5EF4-FFF2-40B4-BE49-F238E27FC236}">
                      <a16:creationId xmlns:a16="http://schemas.microsoft.com/office/drawing/2014/main" id="{1F4E6E3B-3738-492C-9DB8-132ABACA589D}"/>
                    </a:ext>
                  </a:extLst>
                </p:cNvPr>
                <p:cNvSpPr txBox="1"/>
                <p:nvPr/>
              </p:nvSpPr>
              <p:spPr>
                <a:xfrm>
                  <a:off x="1398036" y="3675444"/>
                  <a:ext cx="74674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𝑎𝑥</m:t>
                        </m:r>
                      </m:oMath>
                    </m:oMathPara>
                  </a14:m>
                  <a:endParaRPr lang="en-US" dirty="0"/>
                </a:p>
              </p:txBody>
            </p:sp>
          </mc:Choice>
          <mc:Fallback>
            <p:sp>
              <p:nvSpPr>
                <p:cNvPr id="24" name="テキスト ボックス 23">
                  <a:extLst>
                    <a:ext uri="{FF2B5EF4-FFF2-40B4-BE49-F238E27FC236}">
                      <a16:creationId xmlns:a16="http://schemas.microsoft.com/office/drawing/2014/main" id="{1F4E6E3B-3738-492C-9DB8-132ABACA589D}"/>
                    </a:ext>
                  </a:extLst>
                </p:cNvPr>
                <p:cNvSpPr txBox="1">
                  <a:spLocks noRot="1" noChangeAspect="1" noMove="1" noResize="1" noEditPoints="1" noAdjustHandles="1" noChangeArrowheads="1" noChangeShapeType="1" noTextEdit="1"/>
                </p:cNvSpPr>
                <p:nvPr/>
              </p:nvSpPr>
              <p:spPr>
                <a:xfrm>
                  <a:off x="1398036" y="3675444"/>
                  <a:ext cx="746743" cy="276999"/>
                </a:xfrm>
                <a:prstGeom prst="rect">
                  <a:avLst/>
                </a:prstGeom>
                <a:blipFill>
                  <a:blip r:embed="rId8"/>
                  <a:stretch>
                    <a:fillRect l="-7377" r="-4098" b="-2666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7" name="正方形/長方形 26">
                <a:extLst>
                  <a:ext uri="{FF2B5EF4-FFF2-40B4-BE49-F238E27FC236}">
                    <a16:creationId xmlns:a16="http://schemas.microsoft.com/office/drawing/2014/main" id="{BDF65743-AE09-4E5E-A032-7646936548D7}"/>
                  </a:ext>
                </a:extLst>
              </p:cNvPr>
              <p:cNvSpPr/>
              <p:nvPr/>
            </p:nvSpPr>
            <p:spPr>
              <a:xfrm>
                <a:off x="3527788" y="4991198"/>
                <a:ext cx="6177284" cy="50706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ctrlPr>
                            <a:rPr lang="en-US" sz="1600" i="1" smtClean="0">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4</m:t>
                                </m:r>
                              </m:e>
                              <m:e>
                                <m:r>
                                  <a:rPr lang="en-US" sz="1600" i="1">
                                    <a:latin typeface="Cambria Math" panose="02040503050406030204" pitchFamily="18" charset="0"/>
                                  </a:rPr>
                                  <m:t>−2</m:t>
                                </m:r>
                              </m:e>
                            </m:mr>
                            <m:mr>
                              <m:e>
                                <m:r>
                                  <a:rPr lang="en-US" sz="1600" i="1">
                                    <a:latin typeface="Cambria Math" panose="02040503050406030204" pitchFamily="18" charset="0"/>
                                  </a:rPr>
                                  <m:t>1</m:t>
                                </m:r>
                              </m:e>
                              <m:e>
                                <m:r>
                                  <a:rPr lang="en-US" sz="1600" i="1">
                                    <a:latin typeface="Cambria Math" panose="02040503050406030204" pitchFamily="18" charset="0"/>
                                  </a:rPr>
                                  <m:t>1</m:t>
                                </m:r>
                              </m:e>
                            </m:mr>
                          </m:m>
                        </m:e>
                      </m:d>
                      <m:d>
                        <m:dPr>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1+3</m:t>
                                </m:r>
                              </m:e>
                            </m:mr>
                            <m:mr>
                              <m:e>
                                <m:r>
                                  <a:rPr lang="en-US" sz="1600" b="0" i="1" smtClean="0">
                                    <a:latin typeface="Cambria Math" panose="02040503050406030204" pitchFamily="18" charset="0"/>
                                  </a:rPr>
                                  <m:t>2+2</m:t>
                                </m:r>
                              </m:e>
                            </m:mr>
                          </m:m>
                        </m:e>
                      </m:d>
                      <m:r>
                        <a:rPr lang="en-US" sz="1600" b="0" i="1" smtClean="0">
                          <a:latin typeface="Cambria Math" panose="02040503050406030204" pitchFamily="18" charset="0"/>
                        </a:rPr>
                        <m:t>=</m:t>
                      </m:r>
                      <m:d>
                        <m:dPr>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4</m:t>
                                </m:r>
                              </m:e>
                              <m:e>
                                <m:r>
                                  <a:rPr lang="en-US" sz="1600" i="1">
                                    <a:latin typeface="Cambria Math" panose="02040503050406030204" pitchFamily="18" charset="0"/>
                                  </a:rPr>
                                  <m:t>−2</m:t>
                                </m:r>
                              </m:e>
                            </m:mr>
                            <m:mr>
                              <m:e>
                                <m:r>
                                  <a:rPr lang="en-US" sz="1600" i="1">
                                    <a:latin typeface="Cambria Math" panose="02040503050406030204" pitchFamily="18" charset="0"/>
                                  </a:rPr>
                                  <m:t>1</m:t>
                                </m:r>
                              </m:e>
                              <m:e>
                                <m:r>
                                  <a:rPr lang="en-US" sz="1600" i="1">
                                    <a:latin typeface="Cambria Math" panose="02040503050406030204" pitchFamily="18" charset="0"/>
                                  </a:rPr>
                                  <m:t>1</m:t>
                                </m:r>
                              </m:e>
                            </m:mr>
                          </m:m>
                        </m:e>
                      </m:d>
                      <m:d>
                        <m:dPr>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1</m:t>
                                </m:r>
                              </m:e>
                            </m:mr>
                            <m:mr>
                              <m:e>
                                <m:r>
                                  <a:rPr lang="en-US" sz="1600" b="0" i="1" smtClean="0">
                                    <a:latin typeface="Cambria Math" panose="02040503050406030204" pitchFamily="18" charset="0"/>
                                  </a:rPr>
                                  <m:t>2</m:t>
                                </m:r>
                              </m:e>
                            </m:mr>
                          </m:m>
                        </m:e>
                      </m:d>
                      <m:r>
                        <a:rPr lang="en-US" sz="1600" b="0" i="1" smtClean="0">
                          <a:latin typeface="Cambria Math" panose="02040503050406030204" pitchFamily="18" charset="0"/>
                        </a:rPr>
                        <m:t>+</m:t>
                      </m:r>
                      <m:d>
                        <m:dPr>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4</m:t>
                                </m:r>
                              </m:e>
                              <m:e>
                                <m:r>
                                  <a:rPr lang="en-US" sz="1600" i="1">
                                    <a:latin typeface="Cambria Math" panose="02040503050406030204" pitchFamily="18" charset="0"/>
                                  </a:rPr>
                                  <m:t>−2</m:t>
                                </m:r>
                              </m:e>
                            </m:mr>
                            <m:mr>
                              <m:e>
                                <m:r>
                                  <a:rPr lang="en-US" sz="1600" i="1">
                                    <a:latin typeface="Cambria Math" panose="02040503050406030204" pitchFamily="18" charset="0"/>
                                  </a:rPr>
                                  <m:t>1</m:t>
                                </m:r>
                              </m:e>
                              <m:e>
                                <m:r>
                                  <a:rPr lang="en-US" sz="1600" i="1">
                                    <a:latin typeface="Cambria Math" panose="02040503050406030204" pitchFamily="18" charset="0"/>
                                  </a:rPr>
                                  <m:t>1</m:t>
                                </m:r>
                              </m:e>
                            </m:mr>
                          </m:m>
                        </m:e>
                      </m:d>
                      <m:d>
                        <m:dPr>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3</m:t>
                                </m:r>
                              </m:e>
                            </m:mr>
                            <m:mr>
                              <m:e>
                                <m:r>
                                  <a:rPr lang="en-US" sz="1600" i="1">
                                    <a:latin typeface="Cambria Math" panose="02040503050406030204" pitchFamily="18" charset="0"/>
                                  </a:rPr>
                                  <m:t>2</m:t>
                                </m:r>
                              </m:e>
                            </m:mr>
                          </m:m>
                        </m:e>
                      </m:d>
                      <m:r>
                        <a:rPr lang="en-US" sz="1600" b="0" i="1" smtClean="0">
                          <a:latin typeface="Cambria Math" panose="02040503050406030204" pitchFamily="18" charset="0"/>
                        </a:rPr>
                        <m:t>=</m:t>
                      </m:r>
                      <m:d>
                        <m:dPr>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8</m:t>
                                </m:r>
                              </m:e>
                            </m:mr>
                            <m:mr>
                              <m:e>
                                <m:r>
                                  <a:rPr lang="en-US" sz="1600" b="0" i="1" smtClean="0">
                                    <a:latin typeface="Cambria Math" panose="02040503050406030204" pitchFamily="18" charset="0"/>
                                  </a:rPr>
                                  <m:t>8</m:t>
                                </m:r>
                              </m:e>
                            </m:mr>
                          </m:m>
                        </m:e>
                      </m:d>
                    </m:oMath>
                  </m:oMathPara>
                </a14:m>
                <a:endParaRPr lang="en-US" sz="1600" dirty="0"/>
              </a:p>
            </p:txBody>
          </p:sp>
        </mc:Choice>
        <mc:Fallback>
          <p:sp>
            <p:nvSpPr>
              <p:cNvPr id="27" name="正方形/長方形 26">
                <a:extLst>
                  <a:ext uri="{FF2B5EF4-FFF2-40B4-BE49-F238E27FC236}">
                    <a16:creationId xmlns:a16="http://schemas.microsoft.com/office/drawing/2014/main" id="{BDF65743-AE09-4E5E-A032-7646936548D7}"/>
                  </a:ext>
                </a:extLst>
              </p:cNvPr>
              <p:cNvSpPr>
                <a:spLocks noRot="1" noChangeAspect="1" noMove="1" noResize="1" noEditPoints="1" noAdjustHandles="1" noChangeArrowheads="1" noChangeShapeType="1" noTextEdit="1"/>
              </p:cNvSpPr>
              <p:nvPr/>
            </p:nvSpPr>
            <p:spPr>
              <a:xfrm>
                <a:off x="3527788" y="4991198"/>
                <a:ext cx="6177284" cy="507062"/>
              </a:xfrm>
              <a:prstGeom prst="rect">
                <a:avLst/>
              </a:prstGeom>
              <a:blipFill>
                <a:blip r:embed="rId9"/>
                <a:stretch>
                  <a:fillRect b="-36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正方形/長方形 27">
                <a:extLst>
                  <a:ext uri="{FF2B5EF4-FFF2-40B4-BE49-F238E27FC236}">
                    <a16:creationId xmlns:a16="http://schemas.microsoft.com/office/drawing/2014/main" id="{30EAADAD-10ED-4D96-BBE1-BF2C02BD7F13}"/>
                  </a:ext>
                </a:extLst>
              </p:cNvPr>
              <p:cNvSpPr/>
              <p:nvPr/>
            </p:nvSpPr>
            <p:spPr>
              <a:xfrm>
                <a:off x="106274" y="4140621"/>
                <a:ext cx="19451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r>
                        <a:rPr lang="en-US"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3</m:t>
                          </m:r>
                          <m:r>
                            <a:rPr lang="en-US" b="0" i="1" smtClean="0">
                              <a:latin typeface="Cambria Math" panose="02040503050406030204" pitchFamily="18" charset="0"/>
                            </a:rPr>
                            <m:t>𝑥</m:t>
                          </m:r>
                        </m:e>
                      </m:d>
                      <m:r>
                        <a:rPr lang="en-US" b="0" i="1" smtClean="0">
                          <a:latin typeface="Cambria Math" panose="02040503050406030204" pitchFamily="18" charset="0"/>
                        </a:rPr>
                        <m:t>=3</m:t>
                      </m:r>
                      <m:r>
                        <a:rPr lang="en-US" b="0" i="1" smtClean="0">
                          <a:latin typeface="Cambria Math" panose="02040503050406030204" pitchFamily="18" charset="0"/>
                        </a:rPr>
                        <m:t>𝑎𝑥</m:t>
                      </m:r>
                    </m:oMath>
                  </m:oMathPara>
                </a14:m>
                <a:endParaRPr lang="en-US" dirty="0"/>
              </a:p>
            </p:txBody>
          </p:sp>
        </mc:Choice>
        <mc:Fallback>
          <p:sp>
            <p:nvSpPr>
              <p:cNvPr id="28" name="正方形/長方形 27">
                <a:extLst>
                  <a:ext uri="{FF2B5EF4-FFF2-40B4-BE49-F238E27FC236}">
                    <a16:creationId xmlns:a16="http://schemas.microsoft.com/office/drawing/2014/main" id="{30EAADAD-10ED-4D96-BBE1-BF2C02BD7F13}"/>
                  </a:ext>
                </a:extLst>
              </p:cNvPr>
              <p:cNvSpPr>
                <a:spLocks noRot="1" noChangeAspect="1" noMove="1" noResize="1" noEditPoints="1" noAdjustHandles="1" noChangeArrowheads="1" noChangeShapeType="1" noTextEdit="1"/>
              </p:cNvSpPr>
              <p:nvPr/>
            </p:nvSpPr>
            <p:spPr>
              <a:xfrm>
                <a:off x="106274" y="4140621"/>
                <a:ext cx="1945148"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正方形/長方形 28">
                <a:extLst>
                  <a:ext uri="{FF2B5EF4-FFF2-40B4-BE49-F238E27FC236}">
                    <a16:creationId xmlns:a16="http://schemas.microsoft.com/office/drawing/2014/main" id="{9234282F-B9BA-4179-861D-84E4767943E5}"/>
                  </a:ext>
                </a:extLst>
              </p:cNvPr>
              <p:cNvSpPr/>
              <p:nvPr/>
            </p:nvSpPr>
            <p:spPr>
              <a:xfrm>
                <a:off x="94348" y="4582534"/>
                <a:ext cx="34334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r>
                        <a:rPr lang="en-US" i="1" smtClean="0">
                          <a:latin typeface="Cambria Math" panose="02040503050406030204" pitchFamily="18" charset="0"/>
                        </a:rPr>
                        <m:t>𝑎</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1</m:t>
                          </m:r>
                        </m:sub>
                      </m:sSub>
                      <m:r>
                        <m:rPr>
                          <m:nor/>
                        </m:rPr>
                        <a:rPr lang="en-US" dirty="0"/>
                        <m:t>) </m:t>
                      </m:r>
                      <m:r>
                        <a:rPr lang="en-US" b="0">
                          <a:latin typeface="Cambria Math" panose="02040503050406030204" pitchFamily="18" charset="0"/>
                        </a:rPr>
                        <m:t>+</m:t>
                      </m:r>
                      <m:r>
                        <a:rPr lang="en-US" b="0" i="1" smtClean="0">
                          <a:latin typeface="Cambria Math" panose="02040503050406030204" pitchFamily="18" charset="0"/>
                        </a:rPr>
                        <m:t>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2</m:t>
                              </m:r>
                            </m:sub>
                          </m:sSub>
                        </m:e>
                      </m:d>
                    </m:oMath>
                  </m:oMathPara>
                </a14:m>
                <a:endParaRPr lang="en-US" dirty="0"/>
              </a:p>
            </p:txBody>
          </p:sp>
        </mc:Choice>
        <mc:Fallback>
          <p:sp>
            <p:nvSpPr>
              <p:cNvPr id="29" name="正方形/長方形 28">
                <a:extLst>
                  <a:ext uri="{FF2B5EF4-FFF2-40B4-BE49-F238E27FC236}">
                    <a16:creationId xmlns:a16="http://schemas.microsoft.com/office/drawing/2014/main" id="{9234282F-B9BA-4179-861D-84E4767943E5}"/>
                  </a:ext>
                </a:extLst>
              </p:cNvPr>
              <p:cNvSpPr>
                <a:spLocks noRot="1" noChangeAspect="1" noMove="1" noResize="1" noEditPoints="1" noAdjustHandles="1" noChangeArrowheads="1" noChangeShapeType="1" noTextEdit="1"/>
              </p:cNvSpPr>
              <p:nvPr/>
            </p:nvSpPr>
            <p:spPr>
              <a:xfrm>
                <a:off x="94348" y="4582534"/>
                <a:ext cx="3433440" cy="369332"/>
              </a:xfrm>
              <a:prstGeom prst="rect">
                <a:avLst/>
              </a:prstGeom>
              <a:blipFill>
                <a:blip r:embed="rId11"/>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1324274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7FB0DBE-C427-46A9-8195-A8E0F675EC6D}"/>
              </a:ext>
            </a:extLst>
          </p:cNvPr>
          <p:cNvSpPr>
            <a:spLocks noGrp="1"/>
          </p:cNvSpPr>
          <p:nvPr>
            <p:ph idx="1"/>
          </p:nvPr>
        </p:nvSpPr>
        <p:spPr>
          <a:xfrm>
            <a:off x="344805" y="1298574"/>
            <a:ext cx="9092158" cy="4351338"/>
          </a:xfrm>
        </p:spPr>
        <p:txBody>
          <a:bodyPr>
            <a:normAutofit/>
          </a:bodyPr>
          <a:lstStyle/>
          <a:p>
            <a:r>
              <a:rPr lang="ja-JP" altLang="en-US" sz="2400" dirty="0"/>
              <a:t>線形変換</a:t>
            </a:r>
            <a:r>
              <a:rPr lang="en-US" altLang="ja-JP" sz="2400" dirty="0"/>
              <a:t>A</a:t>
            </a:r>
            <a:r>
              <a:rPr lang="ja-JP" altLang="en-US" sz="2400" dirty="0" err="1"/>
              <a:t>には</a:t>
            </a:r>
            <a:r>
              <a:rPr lang="ja-JP" altLang="en-US" sz="2400" dirty="0"/>
              <a:t>変換後にも向きが変わらないベクトルが存在する場合がある</a:t>
            </a:r>
            <a:endParaRPr lang="en-US" sz="2400" dirty="0"/>
          </a:p>
        </p:txBody>
      </p:sp>
      <p:sp>
        <p:nvSpPr>
          <p:cNvPr id="3" name="タイトル 2">
            <a:extLst>
              <a:ext uri="{FF2B5EF4-FFF2-40B4-BE49-F238E27FC236}">
                <a16:creationId xmlns:a16="http://schemas.microsoft.com/office/drawing/2014/main" id="{509C9D45-BBD8-4A49-987A-C0A070A9D65A}"/>
              </a:ext>
            </a:extLst>
          </p:cNvPr>
          <p:cNvSpPr>
            <a:spLocks noGrp="1"/>
          </p:cNvSpPr>
          <p:nvPr>
            <p:ph type="title"/>
          </p:nvPr>
        </p:nvSpPr>
        <p:spPr>
          <a:xfrm>
            <a:off x="0" y="18255"/>
            <a:ext cx="9235440" cy="1325563"/>
          </a:xfrm>
        </p:spPr>
        <p:txBody>
          <a:bodyPr>
            <a:normAutofit/>
          </a:bodyPr>
          <a:lstStyle/>
          <a:p>
            <a:r>
              <a:rPr lang="ja-JP" altLang="en-US" sz="4000" dirty="0"/>
              <a:t>固有値・固有ベクトル</a:t>
            </a:r>
            <a:endParaRPr lang="en-US" sz="4000" dirty="0"/>
          </a:p>
        </p:txBody>
      </p:sp>
      <p:pic>
        <p:nvPicPr>
          <p:cNvPr id="5" name="図 4">
            <a:extLst>
              <a:ext uri="{FF2B5EF4-FFF2-40B4-BE49-F238E27FC236}">
                <a16:creationId xmlns:a16="http://schemas.microsoft.com/office/drawing/2014/main" id="{A6A32F26-0832-4364-BE81-3CE46A92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520" y="3098738"/>
            <a:ext cx="4145639" cy="2789162"/>
          </a:xfrm>
          <a:prstGeom prst="rect">
            <a:avLst/>
          </a:prstGeom>
        </p:spPr>
      </p:pic>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47727141-347B-4834-BB01-8082FD2E0131}"/>
                  </a:ext>
                </a:extLst>
              </p:cNvPr>
              <p:cNvSpPr txBox="1"/>
              <p:nvPr/>
            </p:nvSpPr>
            <p:spPr>
              <a:xfrm>
                <a:off x="4832258" y="2300971"/>
                <a:ext cx="117602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ja-JP" sz="2400" i="1" smtClean="0">
                          <a:latin typeface="Cambria Math" panose="02040503050406030204" pitchFamily="18" charset="0"/>
                        </a:rPr>
                        <m:t>A</m:t>
                      </m:r>
                      <m:r>
                        <a:rPr lang="en-US" altLang="ja-JP" sz="2400" b="1" i="1" smtClean="0">
                          <a:latin typeface="Cambria Math" panose="02040503050406030204" pitchFamily="18" charset="0"/>
                        </a:rPr>
                        <m:t>𝒙</m:t>
                      </m:r>
                      <m:r>
                        <a:rPr lang="en-US" altLang="ja-JP" sz="2400" b="0" i="1" smtClean="0">
                          <a:latin typeface="Cambria Math" panose="02040503050406030204" pitchFamily="18" charset="0"/>
                        </a:rPr>
                        <m:t>=</m:t>
                      </m:r>
                      <m:r>
                        <a:rPr lang="ja-JP" altLang="en-US" sz="2400" b="0" i="1" smtClean="0">
                          <a:latin typeface="Cambria Math" panose="02040503050406030204" pitchFamily="18" charset="0"/>
                        </a:rPr>
                        <m:t>𝜆</m:t>
                      </m:r>
                      <m:r>
                        <a:rPr lang="en-US" altLang="ja-JP" sz="2400" b="1" i="1" smtClean="0">
                          <a:latin typeface="Cambria Math" panose="02040503050406030204" pitchFamily="18" charset="0"/>
                        </a:rPr>
                        <m:t>𝒙</m:t>
                      </m:r>
                    </m:oMath>
                  </m:oMathPara>
                </a14:m>
                <a:endParaRPr lang="en-US" sz="2400" b="1" dirty="0"/>
              </a:p>
            </p:txBody>
          </p:sp>
        </mc:Choice>
        <mc:Fallback>
          <p:sp>
            <p:nvSpPr>
              <p:cNvPr id="8" name="テキスト ボックス 7">
                <a:extLst>
                  <a:ext uri="{FF2B5EF4-FFF2-40B4-BE49-F238E27FC236}">
                    <a16:creationId xmlns:a16="http://schemas.microsoft.com/office/drawing/2014/main" id="{47727141-347B-4834-BB01-8082FD2E0131}"/>
                  </a:ext>
                </a:extLst>
              </p:cNvPr>
              <p:cNvSpPr txBox="1">
                <a:spLocks noRot="1" noChangeAspect="1" noMove="1" noResize="1" noEditPoints="1" noAdjustHandles="1" noChangeArrowheads="1" noChangeShapeType="1" noTextEdit="1"/>
              </p:cNvSpPr>
              <p:nvPr/>
            </p:nvSpPr>
            <p:spPr>
              <a:xfrm>
                <a:off x="4832258" y="2300971"/>
                <a:ext cx="1176028" cy="369332"/>
              </a:xfrm>
              <a:prstGeom prst="rect">
                <a:avLst/>
              </a:prstGeom>
              <a:blipFill>
                <a:blip r:embed="rId3"/>
                <a:stretch>
                  <a:fillRect l="-6218" r="-3627"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AAD04AC0-31EC-4C64-87FD-38F52A2C44E1}"/>
                  </a:ext>
                </a:extLst>
              </p:cNvPr>
              <p:cNvSpPr txBox="1"/>
              <p:nvPr/>
            </p:nvSpPr>
            <p:spPr>
              <a:xfrm>
                <a:off x="1847371" y="2209408"/>
                <a:ext cx="2285241" cy="4601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
                        </m:e>
                      </m:d>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
                        </m:e>
                      </m:d>
                    </m:oMath>
                  </m:oMathPara>
                </a14:m>
                <a:endParaRPr lang="en-US" dirty="0"/>
              </a:p>
            </p:txBody>
          </p:sp>
        </mc:Choice>
        <mc:Fallback>
          <p:sp>
            <p:nvSpPr>
              <p:cNvPr id="9" name="テキスト ボックス 8">
                <a:extLst>
                  <a:ext uri="{FF2B5EF4-FFF2-40B4-BE49-F238E27FC236}">
                    <a16:creationId xmlns:a16="http://schemas.microsoft.com/office/drawing/2014/main" id="{AAD04AC0-31EC-4C64-87FD-38F52A2C44E1}"/>
                  </a:ext>
                </a:extLst>
              </p:cNvPr>
              <p:cNvSpPr txBox="1">
                <a:spLocks noRot="1" noChangeAspect="1" noMove="1" noResize="1" noEditPoints="1" noAdjustHandles="1" noChangeArrowheads="1" noChangeShapeType="1" noTextEdit="1"/>
              </p:cNvSpPr>
              <p:nvPr/>
            </p:nvSpPr>
            <p:spPr>
              <a:xfrm>
                <a:off x="1847371" y="2209408"/>
                <a:ext cx="2285241" cy="460126"/>
              </a:xfrm>
              <a:prstGeom prst="rect">
                <a:avLst/>
              </a:prstGeom>
              <a:blipFill>
                <a:blip r:embed="rId4"/>
                <a:stretch>
                  <a:fillRect/>
                </a:stretch>
              </a:blipFill>
            </p:spPr>
            <p:txBody>
              <a:bodyPr/>
              <a:lstStyle/>
              <a:p>
                <a:r>
                  <a:rPr lang="en-US">
                    <a:noFill/>
                  </a:rPr>
                  <a:t> </a:t>
                </a:r>
              </a:p>
            </p:txBody>
          </p:sp>
        </mc:Fallback>
      </mc:AlternateContent>
      <p:sp>
        <p:nvSpPr>
          <p:cNvPr id="10" name="正方形/長方形 9">
            <a:extLst>
              <a:ext uri="{FF2B5EF4-FFF2-40B4-BE49-F238E27FC236}">
                <a16:creationId xmlns:a16="http://schemas.microsoft.com/office/drawing/2014/main" id="{2BEBAB36-5E96-4994-899A-9E746217D15F}"/>
              </a:ext>
            </a:extLst>
          </p:cNvPr>
          <p:cNvSpPr/>
          <p:nvPr/>
        </p:nvSpPr>
        <p:spPr>
          <a:xfrm>
            <a:off x="1847371" y="2209408"/>
            <a:ext cx="4228342" cy="546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a:extLst>
              <a:ext uri="{FF2B5EF4-FFF2-40B4-BE49-F238E27FC236}">
                <a16:creationId xmlns:a16="http://schemas.microsoft.com/office/drawing/2014/main" id="{0ADF6E37-74A6-409F-8D9D-C29079FAE578}"/>
              </a:ext>
            </a:extLst>
          </p:cNvPr>
          <p:cNvSpPr txBox="1"/>
          <p:nvPr/>
        </p:nvSpPr>
        <p:spPr>
          <a:xfrm>
            <a:off x="6293159" y="2254805"/>
            <a:ext cx="1354455" cy="369332"/>
          </a:xfrm>
          <a:prstGeom prst="rect">
            <a:avLst/>
          </a:prstGeom>
          <a:noFill/>
        </p:spPr>
        <p:txBody>
          <a:bodyPr wrap="square" rtlCol="0">
            <a:spAutoFit/>
          </a:bodyPr>
          <a:lstStyle/>
          <a:p>
            <a:r>
              <a:rPr lang="ja-JP" altLang="en-US" dirty="0"/>
              <a:t>固有値問題</a:t>
            </a:r>
            <a:endParaRPr lang="en-US" dirty="0"/>
          </a:p>
        </p:txBody>
      </p:sp>
    </p:spTree>
    <p:extLst>
      <p:ext uri="{BB962C8B-B14F-4D97-AF65-F5344CB8AC3E}">
        <p14:creationId xmlns:p14="http://schemas.microsoft.com/office/powerpoint/2010/main" val="327113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9FDD7259-2884-447C-909F-A0E19D156987}"/>
                  </a:ext>
                </a:extLst>
              </p:cNvPr>
              <p:cNvSpPr>
                <a:spLocks noGrp="1"/>
              </p:cNvSpPr>
              <p:nvPr>
                <p:ph idx="1"/>
              </p:nvPr>
            </p:nvSpPr>
            <p:spPr>
              <a:xfrm>
                <a:off x="0" y="1165717"/>
                <a:ext cx="9144000" cy="5674027"/>
              </a:xfrm>
            </p:spPr>
            <p:txBody>
              <a:bodyPr/>
              <a:lstStyle/>
              <a:p>
                <a:r>
                  <a:rPr lang="ja-JP" altLang="en-US" dirty="0"/>
                  <a:t>分散最大化による主成分の導出</a:t>
                </a:r>
                <a:endParaRPr lang="en-US" altLang="ja-JP" dirty="0"/>
              </a:p>
              <a:p>
                <a:r>
                  <a:rPr lang="ja-JP" altLang="en-US" dirty="0"/>
                  <a:t>問題設定</a:t>
                </a:r>
                <a:endParaRPr lang="en-US" altLang="ja-JP" dirty="0"/>
              </a:p>
              <a:p>
                <a:pPr marL="0" indent="0">
                  <a:buNone/>
                </a:pPr>
                <a:r>
                  <a:rPr lang="ja-JP" altLang="en-US" dirty="0"/>
                  <a:t>あるデータセット</a:t>
                </a:r>
                <a14:m>
                  <m:oMath xmlns:m="http://schemas.openxmlformats.org/officeDocument/2006/math">
                    <m:r>
                      <a:rPr lang="en-US" altLang="ja-JP" i="1">
                        <a:latin typeface="Cambria Math" panose="02040503050406030204" pitchFamily="18" charset="0"/>
                      </a:rPr>
                      <m:t>𝑋</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r>
                      <a:rPr lang="en-US" altLang="ja-JP" i="1">
                        <a:latin typeface="Cambria Math" panose="02040503050406030204" pitchFamily="18" charset="0"/>
                      </a:rPr>
                      <m:t>)</m:t>
                    </m:r>
                  </m:oMath>
                </a14:m>
                <a:r>
                  <a:rPr lang="ja-JP" altLang="en-US" dirty="0"/>
                  <a:t>が与えられている</a:t>
                </a:r>
                <a:endParaRPr lang="en-US" altLang="ja-JP" dirty="0"/>
              </a:p>
              <a:p>
                <a:pPr marL="0" indent="0">
                  <a:buNone/>
                </a:pPr>
                <a:r>
                  <a:rPr lang="en-US" altLang="ja-JP" dirty="0"/>
                  <a:t>D</a:t>
                </a:r>
                <a:r>
                  <a:rPr lang="ja-JP" altLang="en-US" dirty="0"/>
                  <a:t>次元データ</a:t>
                </a:r>
                <a14:m>
                  <m:oMath xmlns:m="http://schemas.openxmlformats.org/officeDocument/2006/math">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r>
                      <a:rPr lang="en-US" altLang="ja-JP" i="1" smtClean="0">
                        <a:latin typeface="Cambria Math" panose="02040503050406030204" pitchFamily="18" charset="0"/>
                        <a:ea typeface="Cambria Math" panose="02040503050406030204" pitchFamily="18" charset="0"/>
                      </a:rPr>
                      <m:t>∈</m:t>
                    </m:r>
                    <m:sSup>
                      <m:sSupPr>
                        <m:ctrlPr>
                          <a:rPr lang="en-US" altLang="ja-JP" i="1" smtClean="0">
                            <a:latin typeface="Cambria Math" panose="02040503050406030204" pitchFamily="18" charset="0"/>
                            <a:ea typeface="Cambria Math" panose="02040503050406030204" pitchFamily="18" charset="0"/>
                          </a:rPr>
                        </m:ctrlPr>
                      </m:sSupPr>
                      <m:e>
                        <m:r>
                          <a:rPr lang="en-US" altLang="ja-JP" i="1" smtClean="0">
                            <a:latin typeface="Cambria Math" panose="02040503050406030204" pitchFamily="18" charset="0"/>
                            <a:ea typeface="Cambria Math" panose="02040503050406030204" pitchFamily="18" charset="0"/>
                          </a:rPr>
                          <m:t>ℝ</m:t>
                        </m:r>
                      </m:e>
                      <m:sup>
                        <m:r>
                          <m:rPr>
                            <m:sty m:val="p"/>
                          </m:rPr>
                          <a:rPr lang="en-US" altLang="ja-JP" i="1">
                            <a:latin typeface="Cambria Math" panose="02040503050406030204" pitchFamily="18" charset="0"/>
                            <a:ea typeface="Cambria Math" panose="02040503050406030204" pitchFamily="18" charset="0"/>
                          </a:rPr>
                          <m:t>D</m:t>
                        </m:r>
                      </m:sup>
                    </m:sSup>
                  </m:oMath>
                </a14:m>
                <a:r>
                  <a:rPr lang="ja-JP" altLang="en-US" dirty="0"/>
                  <a:t>を</a:t>
                </a:r>
                <a:r>
                  <a:rPr lang="en-US" altLang="ja-JP" dirty="0"/>
                  <a:t>1</a:t>
                </a:r>
                <a:r>
                  <a:rPr lang="ja-JP" altLang="en-US" dirty="0"/>
                  <a:t>次元空間に射影する</a:t>
                </a:r>
                <a:endParaRPr lang="en-US" altLang="ja-JP" dirty="0"/>
              </a:p>
              <a:p>
                <a:pPr marL="0" indent="0">
                  <a:buNone/>
                </a:pPr>
                <a:r>
                  <a:rPr lang="ja-JP" altLang="en-US" dirty="0"/>
                  <a:t>射影後のデータの分散が大きくなるように射影する</a:t>
                </a:r>
                <a:endParaRPr lang="en-US" altLang="ja-JP" dirty="0"/>
              </a:p>
              <a:p>
                <a:pPr marL="0" indent="0">
                  <a:buNone/>
                </a:pPr>
                <a:endParaRPr lang="en-US" altLang="ja-JP" dirty="0"/>
              </a:p>
            </p:txBody>
          </p:sp>
        </mc:Choice>
        <mc:Fallback>
          <p:sp>
            <p:nvSpPr>
              <p:cNvPr id="2" name="コンテンツ プレースホルダー 1">
                <a:extLst>
                  <a:ext uri="{FF2B5EF4-FFF2-40B4-BE49-F238E27FC236}">
                    <a16:creationId xmlns:a16="http://schemas.microsoft.com/office/drawing/2014/main" id="{9FDD7259-2884-447C-909F-A0E19D156987}"/>
                  </a:ext>
                </a:extLst>
              </p:cNvPr>
              <p:cNvSpPr>
                <a:spLocks noGrp="1" noRot="1" noChangeAspect="1" noMove="1" noResize="1" noEditPoints="1" noAdjustHandles="1" noChangeArrowheads="1" noChangeShapeType="1" noTextEdit="1"/>
              </p:cNvSpPr>
              <p:nvPr>
                <p:ph idx="1"/>
              </p:nvPr>
            </p:nvSpPr>
            <p:spPr>
              <a:xfrm>
                <a:off x="0" y="1165717"/>
                <a:ext cx="9144000" cy="5674027"/>
              </a:xfrm>
              <a:blipFill>
                <a:blip r:embed="rId2"/>
                <a:stretch>
                  <a:fillRect l="-1333" t="-1719"/>
                </a:stretch>
              </a:blipFill>
            </p:spPr>
            <p:txBody>
              <a:bodyPr/>
              <a:lstStyle/>
              <a:p>
                <a:r>
                  <a:rPr lang="en-US">
                    <a:noFill/>
                  </a:rPr>
                  <a:t> </a:t>
                </a:r>
              </a:p>
            </p:txBody>
          </p:sp>
        </mc:Fallback>
      </mc:AlternateContent>
      <p:sp>
        <p:nvSpPr>
          <p:cNvPr id="3" name="タイトル 2">
            <a:extLst>
              <a:ext uri="{FF2B5EF4-FFF2-40B4-BE49-F238E27FC236}">
                <a16:creationId xmlns:a16="http://schemas.microsoft.com/office/drawing/2014/main" id="{B6AF4C24-FEFF-4F24-9DCB-F8113E3C2557}"/>
              </a:ext>
            </a:extLst>
          </p:cNvPr>
          <p:cNvSpPr>
            <a:spLocks noGrp="1"/>
          </p:cNvSpPr>
          <p:nvPr>
            <p:ph type="title"/>
          </p:nvPr>
        </p:nvSpPr>
        <p:spPr/>
        <p:txBody>
          <a:bodyPr/>
          <a:lstStyle/>
          <a:p>
            <a:r>
              <a:rPr lang="ja-JP" altLang="en-US" dirty="0"/>
              <a:t>求めた主成分で主成分分析</a:t>
            </a:r>
            <a:endParaRPr lang="en-US" dirty="0"/>
          </a:p>
        </p:txBody>
      </p:sp>
      <p:grpSp>
        <p:nvGrpSpPr>
          <p:cNvPr id="21" name="グループ化 20">
            <a:extLst>
              <a:ext uri="{FF2B5EF4-FFF2-40B4-BE49-F238E27FC236}">
                <a16:creationId xmlns:a16="http://schemas.microsoft.com/office/drawing/2014/main" id="{A4E75583-D66C-44F1-ABBF-28FFF123FCFD}"/>
              </a:ext>
            </a:extLst>
          </p:cNvPr>
          <p:cNvGrpSpPr/>
          <p:nvPr/>
        </p:nvGrpSpPr>
        <p:grpSpPr>
          <a:xfrm>
            <a:off x="329153" y="4178581"/>
            <a:ext cx="3191360" cy="2147884"/>
            <a:chOff x="314325" y="4329112"/>
            <a:chExt cx="2790825" cy="1762125"/>
          </a:xfrm>
        </p:grpSpPr>
        <p:cxnSp>
          <p:nvCxnSpPr>
            <p:cNvPr id="32" name="直線コネクタ 31">
              <a:extLst>
                <a:ext uri="{FF2B5EF4-FFF2-40B4-BE49-F238E27FC236}">
                  <a16:creationId xmlns:a16="http://schemas.microsoft.com/office/drawing/2014/main" id="{BF9B7400-EBCE-4422-89DE-869FCF63AB39}"/>
                </a:ext>
              </a:extLst>
            </p:cNvPr>
            <p:cNvCxnSpPr/>
            <p:nvPr/>
          </p:nvCxnSpPr>
          <p:spPr>
            <a:xfrm>
              <a:off x="314325" y="5210175"/>
              <a:ext cx="27908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BEC5A4BB-7503-4EE9-AA80-C3F06AB5C974}"/>
                </a:ext>
              </a:extLst>
            </p:cNvPr>
            <p:cNvCxnSpPr>
              <a:cxnSpLocks/>
            </p:cNvCxnSpPr>
            <p:nvPr/>
          </p:nvCxnSpPr>
          <p:spPr>
            <a:xfrm>
              <a:off x="1676400" y="4329112"/>
              <a:ext cx="0" cy="1762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楕円 21">
            <a:extLst>
              <a:ext uri="{FF2B5EF4-FFF2-40B4-BE49-F238E27FC236}">
                <a16:creationId xmlns:a16="http://schemas.microsoft.com/office/drawing/2014/main" id="{DFB7168A-94DF-4E79-872C-A9BE739D741A}"/>
              </a:ext>
            </a:extLst>
          </p:cNvPr>
          <p:cNvSpPr/>
          <p:nvPr/>
        </p:nvSpPr>
        <p:spPr>
          <a:xfrm>
            <a:off x="1461922" y="4684219"/>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6942CAA4-097E-4EA7-9D6A-0D01643DBD82}"/>
              </a:ext>
            </a:extLst>
          </p:cNvPr>
          <p:cNvSpPr/>
          <p:nvPr/>
        </p:nvSpPr>
        <p:spPr>
          <a:xfrm>
            <a:off x="2127450" y="4824730"/>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ECB92AE2-C48C-4514-9A1B-1FDFA1F3B561}"/>
              </a:ext>
            </a:extLst>
          </p:cNvPr>
          <p:cNvSpPr/>
          <p:nvPr/>
        </p:nvSpPr>
        <p:spPr>
          <a:xfrm>
            <a:off x="551882" y="5131806"/>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B10C06A-CCF3-4288-BBB4-B99E5F34D555}"/>
              </a:ext>
            </a:extLst>
          </p:cNvPr>
          <p:cNvSpPr/>
          <p:nvPr/>
        </p:nvSpPr>
        <p:spPr>
          <a:xfrm>
            <a:off x="1036576" y="4951848"/>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AB159992-0859-463F-8312-26D4E4A5FE0B}"/>
              </a:ext>
            </a:extLst>
          </p:cNvPr>
          <p:cNvSpPr/>
          <p:nvPr/>
        </p:nvSpPr>
        <p:spPr>
          <a:xfrm>
            <a:off x="1435251" y="5393035"/>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7A208597-A901-4714-B716-ED43262F017C}"/>
              </a:ext>
            </a:extLst>
          </p:cNvPr>
          <p:cNvSpPr/>
          <p:nvPr/>
        </p:nvSpPr>
        <p:spPr>
          <a:xfrm>
            <a:off x="2078437" y="5372123"/>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A41E1962-72FE-40FE-BEE6-FF48A220E0DB}"/>
              </a:ext>
            </a:extLst>
          </p:cNvPr>
          <p:cNvSpPr/>
          <p:nvPr/>
        </p:nvSpPr>
        <p:spPr>
          <a:xfrm>
            <a:off x="2611587" y="4972760"/>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ADDBEBC7-BD45-446B-825C-DD3B2CF1DD4F}"/>
              </a:ext>
            </a:extLst>
          </p:cNvPr>
          <p:cNvSpPr/>
          <p:nvPr/>
        </p:nvSpPr>
        <p:spPr>
          <a:xfrm>
            <a:off x="2682943" y="5307079"/>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1227CAE9-AAE7-4E99-BE12-9D981A41A7A8}"/>
              </a:ext>
            </a:extLst>
          </p:cNvPr>
          <p:cNvSpPr/>
          <p:nvPr/>
        </p:nvSpPr>
        <p:spPr>
          <a:xfrm>
            <a:off x="3116394" y="5171254"/>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86E651AA-DBAA-4C20-8BC1-5E62FD8519DA}"/>
              </a:ext>
            </a:extLst>
          </p:cNvPr>
          <p:cNvSpPr/>
          <p:nvPr/>
        </p:nvSpPr>
        <p:spPr>
          <a:xfrm>
            <a:off x="1679205" y="4998882"/>
            <a:ext cx="205833" cy="21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グループ化 33">
            <a:extLst>
              <a:ext uri="{FF2B5EF4-FFF2-40B4-BE49-F238E27FC236}">
                <a16:creationId xmlns:a16="http://schemas.microsoft.com/office/drawing/2014/main" id="{96C08F69-5950-4886-A921-010CB33E61DF}"/>
              </a:ext>
            </a:extLst>
          </p:cNvPr>
          <p:cNvGrpSpPr/>
          <p:nvPr/>
        </p:nvGrpSpPr>
        <p:grpSpPr>
          <a:xfrm>
            <a:off x="5295115" y="5141473"/>
            <a:ext cx="3191360" cy="230650"/>
            <a:chOff x="314325" y="5117087"/>
            <a:chExt cx="2790825" cy="189226"/>
          </a:xfrm>
        </p:grpSpPr>
        <p:cxnSp>
          <p:nvCxnSpPr>
            <p:cNvPr id="46" name="直線コネクタ 45">
              <a:extLst>
                <a:ext uri="{FF2B5EF4-FFF2-40B4-BE49-F238E27FC236}">
                  <a16:creationId xmlns:a16="http://schemas.microsoft.com/office/drawing/2014/main" id="{9794571B-2AFA-432E-8DC4-638850AAD936}"/>
                </a:ext>
              </a:extLst>
            </p:cNvPr>
            <p:cNvCxnSpPr/>
            <p:nvPr/>
          </p:nvCxnSpPr>
          <p:spPr>
            <a:xfrm>
              <a:off x="314325" y="5210175"/>
              <a:ext cx="27908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楕円 35">
              <a:extLst>
                <a:ext uri="{FF2B5EF4-FFF2-40B4-BE49-F238E27FC236}">
                  <a16:creationId xmlns:a16="http://schemas.microsoft.com/office/drawing/2014/main" id="{64721B4F-1591-437D-9BB8-7C1F58423A9F}"/>
                </a:ext>
              </a:extLst>
            </p:cNvPr>
            <p:cNvSpPr/>
            <p:nvPr/>
          </p:nvSpPr>
          <p:spPr>
            <a:xfrm>
              <a:off x="1304925" y="51263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楕円 36">
              <a:extLst>
                <a:ext uri="{FF2B5EF4-FFF2-40B4-BE49-F238E27FC236}">
                  <a16:creationId xmlns:a16="http://schemas.microsoft.com/office/drawing/2014/main" id="{DD8B4045-961A-49F8-8FAE-173494DA4300}"/>
                </a:ext>
              </a:extLst>
            </p:cNvPr>
            <p:cNvSpPr/>
            <p:nvPr/>
          </p:nvSpPr>
          <p:spPr>
            <a:xfrm>
              <a:off x="1886925" y="511708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楕円 37">
              <a:extLst>
                <a:ext uri="{FF2B5EF4-FFF2-40B4-BE49-F238E27FC236}">
                  <a16:creationId xmlns:a16="http://schemas.microsoft.com/office/drawing/2014/main" id="{E2BD841E-7001-4FB3-8E52-81DFDC358818}"/>
                </a:ext>
              </a:extLst>
            </p:cNvPr>
            <p:cNvSpPr/>
            <p:nvPr/>
          </p:nvSpPr>
          <p:spPr>
            <a:xfrm>
              <a:off x="509100" y="511895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楕円 38">
              <a:extLst>
                <a:ext uri="{FF2B5EF4-FFF2-40B4-BE49-F238E27FC236}">
                  <a16:creationId xmlns:a16="http://schemas.microsoft.com/office/drawing/2014/main" id="{D8254C16-F6CE-4FAE-AABF-354E7AC38E8C}"/>
                </a:ext>
              </a:extLst>
            </p:cNvPr>
            <p:cNvSpPr/>
            <p:nvPr/>
          </p:nvSpPr>
          <p:spPr>
            <a:xfrm>
              <a:off x="932962" y="511978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6245AF26-DBAB-44C3-B6A6-70D69E7BDDF1}"/>
                </a:ext>
              </a:extLst>
            </p:cNvPr>
            <p:cNvSpPr/>
            <p:nvPr/>
          </p:nvSpPr>
          <p:spPr>
            <a:xfrm>
              <a:off x="1281601" y="51222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楕円 40">
              <a:extLst>
                <a:ext uri="{FF2B5EF4-FFF2-40B4-BE49-F238E27FC236}">
                  <a16:creationId xmlns:a16="http://schemas.microsoft.com/office/drawing/2014/main" id="{6F99BD28-57E1-4454-8270-354889A1CEFE}"/>
                </a:ext>
              </a:extLst>
            </p:cNvPr>
            <p:cNvSpPr/>
            <p:nvPr/>
          </p:nvSpPr>
          <p:spPr>
            <a:xfrm>
              <a:off x="1844063" y="512074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楕円 41">
              <a:extLst>
                <a:ext uri="{FF2B5EF4-FFF2-40B4-BE49-F238E27FC236}">
                  <a16:creationId xmlns:a16="http://schemas.microsoft.com/office/drawing/2014/main" id="{4CD1C962-4823-4F11-BD32-333995F3E9ED}"/>
                </a:ext>
              </a:extLst>
            </p:cNvPr>
            <p:cNvSpPr/>
            <p:nvPr/>
          </p:nvSpPr>
          <p:spPr>
            <a:xfrm>
              <a:off x="2310300" y="512131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楕円 42">
              <a:extLst>
                <a:ext uri="{FF2B5EF4-FFF2-40B4-BE49-F238E27FC236}">
                  <a16:creationId xmlns:a16="http://schemas.microsoft.com/office/drawing/2014/main" id="{43160590-FA4F-4BAE-AECF-4BF9819A7724}"/>
                </a:ext>
              </a:extLst>
            </p:cNvPr>
            <p:cNvSpPr/>
            <p:nvPr/>
          </p:nvSpPr>
          <p:spPr>
            <a:xfrm>
              <a:off x="2372700" y="512208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楕円 43">
              <a:extLst>
                <a:ext uri="{FF2B5EF4-FFF2-40B4-BE49-F238E27FC236}">
                  <a16:creationId xmlns:a16="http://schemas.microsoft.com/office/drawing/2014/main" id="{84331D7A-524A-41D6-953D-E3027D97EA53}"/>
                </a:ext>
              </a:extLst>
            </p:cNvPr>
            <p:cNvSpPr/>
            <p:nvPr/>
          </p:nvSpPr>
          <p:spPr>
            <a:xfrm>
              <a:off x="2751750" y="512005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楕円 44">
              <a:extLst>
                <a:ext uri="{FF2B5EF4-FFF2-40B4-BE49-F238E27FC236}">
                  <a16:creationId xmlns:a16="http://schemas.microsoft.com/office/drawing/2014/main" id="{4ACB1BF8-BBE7-4407-9892-4843FDD272D8}"/>
                </a:ext>
              </a:extLst>
            </p:cNvPr>
            <p:cNvSpPr/>
            <p:nvPr/>
          </p:nvSpPr>
          <p:spPr>
            <a:xfrm>
              <a:off x="1494937" y="511930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矢印: 右 47">
            <a:extLst>
              <a:ext uri="{FF2B5EF4-FFF2-40B4-BE49-F238E27FC236}">
                <a16:creationId xmlns:a16="http://schemas.microsoft.com/office/drawing/2014/main" id="{3A5FD72C-2DD1-4495-8D47-B93A1A4AF029}"/>
              </a:ext>
            </a:extLst>
          </p:cNvPr>
          <p:cNvSpPr/>
          <p:nvPr/>
        </p:nvSpPr>
        <p:spPr>
          <a:xfrm>
            <a:off x="3947160" y="4951848"/>
            <a:ext cx="1094498" cy="639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FE8129F6-94CB-4FC7-8347-AB8A23BE848E}"/>
                  </a:ext>
                </a:extLst>
              </p:cNvPr>
              <p:cNvSpPr txBox="1"/>
              <p:nvPr/>
            </p:nvSpPr>
            <p:spPr>
              <a:xfrm>
                <a:off x="3110483" y="4187236"/>
                <a:ext cx="33097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𝑛</m:t>
                          </m:r>
                        </m:sub>
                      </m:sSub>
                    </m:oMath>
                  </m:oMathPara>
                </a14:m>
                <a:endParaRPr lang="en-US" dirty="0"/>
              </a:p>
            </p:txBody>
          </p:sp>
        </mc:Choice>
        <mc:Fallback>
          <p:sp>
            <p:nvSpPr>
              <p:cNvPr id="49" name="テキスト ボックス 48">
                <a:extLst>
                  <a:ext uri="{FF2B5EF4-FFF2-40B4-BE49-F238E27FC236}">
                    <a16:creationId xmlns:a16="http://schemas.microsoft.com/office/drawing/2014/main" id="{FE8129F6-94CB-4FC7-8347-AB8A23BE848E}"/>
                  </a:ext>
                </a:extLst>
              </p:cNvPr>
              <p:cNvSpPr txBox="1">
                <a:spLocks noRot="1" noChangeAspect="1" noMove="1" noResize="1" noEditPoints="1" noAdjustHandles="1" noChangeArrowheads="1" noChangeShapeType="1" noTextEdit="1"/>
              </p:cNvSpPr>
              <p:nvPr/>
            </p:nvSpPr>
            <p:spPr>
              <a:xfrm>
                <a:off x="3110483" y="4187236"/>
                <a:ext cx="330972" cy="369332"/>
              </a:xfrm>
              <a:prstGeom prst="rect">
                <a:avLst/>
              </a:prstGeom>
              <a:blipFill>
                <a:blip r:embed="rId3"/>
                <a:stretch>
                  <a:fillRect r="-14545"/>
                </a:stretch>
              </a:blipFill>
            </p:spPr>
            <p:txBody>
              <a:bodyPr/>
              <a:lstStyle/>
              <a:p>
                <a:r>
                  <a:rPr lang="en-US">
                    <a:noFill/>
                  </a:rPr>
                  <a:t> </a:t>
                </a:r>
              </a:p>
            </p:txBody>
          </p:sp>
        </mc:Fallback>
      </mc:AlternateContent>
      <p:sp>
        <p:nvSpPr>
          <p:cNvPr id="50" name="テキスト ボックス 49">
            <a:extLst>
              <a:ext uri="{FF2B5EF4-FFF2-40B4-BE49-F238E27FC236}">
                <a16:creationId xmlns:a16="http://schemas.microsoft.com/office/drawing/2014/main" id="{C4BE01CE-DC38-42F8-B8A0-8CFF578F1B71}"/>
              </a:ext>
            </a:extLst>
          </p:cNvPr>
          <p:cNvSpPr txBox="1"/>
          <p:nvPr/>
        </p:nvSpPr>
        <p:spPr>
          <a:xfrm>
            <a:off x="3763021" y="5641102"/>
            <a:ext cx="1615437" cy="369332"/>
          </a:xfrm>
          <a:prstGeom prst="rect">
            <a:avLst/>
          </a:prstGeom>
          <a:noFill/>
        </p:spPr>
        <p:txBody>
          <a:bodyPr wrap="square" rtlCol="0">
            <a:spAutoFit/>
          </a:bodyPr>
          <a:lstStyle/>
          <a:p>
            <a:r>
              <a:rPr lang="en-US" altLang="ja-JP" dirty="0"/>
              <a:t>1</a:t>
            </a:r>
            <a:r>
              <a:rPr lang="ja-JP" altLang="en-US" dirty="0"/>
              <a:t>次元に射影</a:t>
            </a:r>
            <a:endParaRPr lang="en-US" dirty="0"/>
          </a:p>
        </p:txBody>
      </p:sp>
    </p:spTree>
    <p:extLst>
      <p:ext uri="{BB962C8B-B14F-4D97-AF65-F5344CB8AC3E}">
        <p14:creationId xmlns:p14="http://schemas.microsoft.com/office/powerpoint/2010/main" val="1764314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9FDD7259-2884-447C-909F-A0E19D156987}"/>
                  </a:ext>
                </a:extLst>
              </p:cNvPr>
              <p:cNvSpPr>
                <a:spLocks noGrp="1"/>
              </p:cNvSpPr>
              <p:nvPr>
                <p:ph idx="1"/>
              </p:nvPr>
            </p:nvSpPr>
            <p:spPr>
              <a:xfrm>
                <a:off x="0" y="1165717"/>
                <a:ext cx="9144000" cy="5674027"/>
              </a:xfrm>
            </p:spPr>
            <p:txBody>
              <a:bodyPr/>
              <a:lstStyle/>
              <a:p>
                <a:r>
                  <a:rPr lang="ja-JP" altLang="en-US" dirty="0"/>
                  <a:t>分散最大化による主成分の導出</a:t>
                </a:r>
                <a:endParaRPr lang="en-US" altLang="ja-JP" dirty="0"/>
              </a:p>
              <a:p>
                <a:pPr marL="0" indent="0">
                  <a:buNone/>
                </a:pPr>
                <a:r>
                  <a:rPr lang="ja-JP" altLang="en-US" sz="2400" dirty="0"/>
                  <a:t>データを</a:t>
                </a:r>
                <a:r>
                  <a:rPr lang="en-US" altLang="ja-JP" sz="2400" dirty="0"/>
                  <a:t>1</a:t>
                </a:r>
                <a:r>
                  <a:rPr lang="ja-JP" altLang="en-US" sz="2400" dirty="0"/>
                  <a:t>次元に射影するために</a:t>
                </a:r>
                <a:r>
                  <a:rPr lang="en-US" altLang="ja-JP" sz="2400" dirty="0"/>
                  <a:t>D</a:t>
                </a:r>
                <a:r>
                  <a:rPr lang="ja-JP" altLang="en-US" sz="2400" dirty="0"/>
                  <a:t>次元ベクトル</a:t>
                </a:r>
                <a14:m>
                  <m:oMath xmlns:m="http://schemas.openxmlformats.org/officeDocument/2006/math">
                    <m:r>
                      <a:rPr lang="en-US" altLang="ja-JP" sz="2400" b="1" i="0" smtClean="0">
                        <a:latin typeface="Cambria Math" panose="02040503050406030204" pitchFamily="18" charset="0"/>
                      </a:rPr>
                      <m:t>𝐮</m:t>
                    </m:r>
                    <m:r>
                      <a:rPr lang="en-US" altLang="ja-JP" sz="2400" i="1">
                        <a:latin typeface="Cambria Math" panose="02040503050406030204" pitchFamily="18" charset="0"/>
                        <a:ea typeface="Cambria Math" panose="02040503050406030204" pitchFamily="18" charset="0"/>
                      </a:rPr>
                      <m:t>∈</m:t>
                    </m:r>
                    <m:sSup>
                      <m:sSupPr>
                        <m:ctrlPr>
                          <a:rPr lang="en-US" altLang="ja-JP" sz="2400" i="1">
                            <a:latin typeface="Cambria Math" panose="02040503050406030204" pitchFamily="18" charset="0"/>
                            <a:ea typeface="Cambria Math" panose="02040503050406030204" pitchFamily="18" charset="0"/>
                          </a:rPr>
                        </m:ctrlPr>
                      </m:sSupPr>
                      <m:e>
                        <m:r>
                          <a:rPr lang="en-US" altLang="ja-JP" sz="2400" i="1">
                            <a:latin typeface="Cambria Math" panose="02040503050406030204" pitchFamily="18" charset="0"/>
                            <a:ea typeface="Cambria Math" panose="02040503050406030204" pitchFamily="18" charset="0"/>
                          </a:rPr>
                          <m:t>ℝ</m:t>
                        </m:r>
                      </m:e>
                      <m:sup>
                        <m:r>
                          <m:rPr>
                            <m:sty m:val="p"/>
                          </m:rPr>
                          <a:rPr lang="en-US" altLang="ja-JP" sz="2400" i="1">
                            <a:latin typeface="Cambria Math" panose="02040503050406030204" pitchFamily="18" charset="0"/>
                            <a:ea typeface="Cambria Math" panose="02040503050406030204" pitchFamily="18" charset="0"/>
                          </a:rPr>
                          <m:t>D</m:t>
                        </m:r>
                      </m:sup>
                    </m:sSup>
                  </m:oMath>
                </a14:m>
                <a:r>
                  <a:rPr lang="ja-JP" altLang="en-US" sz="2400" dirty="0"/>
                  <a:t>を導入する</a:t>
                </a:r>
                <a:endParaRPr lang="en-US" altLang="ja-JP" sz="2400" dirty="0"/>
              </a:p>
              <a:p>
                <a:pPr marL="0" indent="0">
                  <a:buNone/>
                </a:pPr>
                <a14:m>
                  <m:oMath xmlns:m="http://schemas.openxmlformats.org/officeDocument/2006/math">
                    <m:r>
                      <a:rPr lang="en-US" altLang="ja-JP" sz="2400" b="1" smtClean="0">
                        <a:latin typeface="Cambria Math" panose="02040503050406030204" pitchFamily="18" charset="0"/>
                      </a:rPr>
                      <m:t>𝐮</m:t>
                    </m:r>
                    <m:r>
                      <a:rPr lang="ja-JP" altLang="en-US" sz="2400" b="1" i="1" smtClean="0">
                        <a:latin typeface="Cambria Math" panose="02040503050406030204" pitchFamily="18" charset="0"/>
                      </a:rPr>
                      <m:t>と</m:t>
                    </m:r>
                    <m:sSub>
                      <m:sSubPr>
                        <m:ctrlPr>
                          <a:rPr lang="en-US" altLang="ja-JP" sz="2400" i="1">
                            <a:latin typeface="Cambria Math" panose="02040503050406030204" pitchFamily="18" charset="0"/>
                          </a:rPr>
                        </m:ctrlPr>
                      </m:sSubPr>
                      <m:e>
                        <m:r>
                          <a:rPr lang="en-US" altLang="ja-JP" sz="2400" b="1" i="1">
                            <a:latin typeface="Cambria Math" panose="02040503050406030204" pitchFamily="18" charset="0"/>
                          </a:rPr>
                          <m:t>𝒙</m:t>
                        </m:r>
                      </m:e>
                      <m:sub>
                        <m:r>
                          <a:rPr lang="en-US" altLang="ja-JP" sz="2400" i="1">
                            <a:latin typeface="Cambria Math" panose="02040503050406030204" pitchFamily="18" charset="0"/>
                          </a:rPr>
                          <m:t>𝑛</m:t>
                        </m:r>
                      </m:sub>
                    </m:sSub>
                  </m:oMath>
                </a14:m>
                <a:r>
                  <a:rPr lang="ja-JP" altLang="en-US" sz="2400" dirty="0"/>
                  <a:t>の内積をとることで</a:t>
                </a:r>
                <a:r>
                  <a:rPr lang="en-US" altLang="ja-JP" sz="2400" dirty="0"/>
                  <a:t>1</a:t>
                </a:r>
                <a:r>
                  <a:rPr lang="ja-JP" altLang="en-US" sz="2400" dirty="0"/>
                  <a:t>次元に射影する。</a:t>
                </a:r>
                <a:endParaRPr lang="en-US" altLang="ja-JP" sz="2400" dirty="0"/>
              </a:p>
              <a:p>
                <a:pPr marL="0" indent="0">
                  <a:buNone/>
                </a:pPr>
                <a:endParaRPr lang="en-US" altLang="ja-JP" sz="2400" dirty="0"/>
              </a:p>
              <a:p>
                <a:pPr marL="0" indent="0">
                  <a:buNone/>
                </a:pPr>
                <a:r>
                  <a:rPr lang="ja-JP" altLang="en-US" sz="2400" dirty="0"/>
                  <a:t>射影後のデータの分散</a:t>
                </a:r>
                <a:endParaRPr lang="en-US" altLang="ja-JP" sz="2400" dirty="0"/>
              </a:p>
              <a:p>
                <a:pPr marL="0" indent="0">
                  <a:buNone/>
                </a:pPr>
                <a:endParaRPr lang="en-US" altLang="ja-JP" sz="2400" dirty="0"/>
              </a:p>
              <a:p>
                <a:pPr marL="0" indent="0">
                  <a:buNone/>
                </a:pPr>
                <a:endParaRPr lang="en-US" altLang="ja-JP" sz="2400" dirty="0"/>
              </a:p>
            </p:txBody>
          </p:sp>
        </mc:Choice>
        <mc:Fallback>
          <p:sp>
            <p:nvSpPr>
              <p:cNvPr id="2" name="コンテンツ プレースホルダー 1">
                <a:extLst>
                  <a:ext uri="{FF2B5EF4-FFF2-40B4-BE49-F238E27FC236}">
                    <a16:creationId xmlns:a16="http://schemas.microsoft.com/office/drawing/2014/main" id="{9FDD7259-2884-447C-909F-A0E19D156987}"/>
                  </a:ext>
                </a:extLst>
              </p:cNvPr>
              <p:cNvSpPr>
                <a:spLocks noGrp="1" noRot="1" noChangeAspect="1" noMove="1" noResize="1" noEditPoints="1" noAdjustHandles="1" noChangeArrowheads="1" noChangeShapeType="1" noTextEdit="1"/>
              </p:cNvSpPr>
              <p:nvPr>
                <p:ph idx="1"/>
              </p:nvPr>
            </p:nvSpPr>
            <p:spPr>
              <a:xfrm>
                <a:off x="0" y="1165717"/>
                <a:ext cx="9144000" cy="5674027"/>
              </a:xfrm>
              <a:blipFill>
                <a:blip r:embed="rId2"/>
                <a:stretch>
                  <a:fillRect l="-1200" t="-1719" r="-467"/>
                </a:stretch>
              </a:blipFill>
            </p:spPr>
            <p:txBody>
              <a:bodyPr/>
              <a:lstStyle/>
              <a:p>
                <a:r>
                  <a:rPr lang="en-US">
                    <a:noFill/>
                  </a:rPr>
                  <a:t> </a:t>
                </a:r>
              </a:p>
            </p:txBody>
          </p:sp>
        </mc:Fallback>
      </mc:AlternateContent>
      <p:sp>
        <p:nvSpPr>
          <p:cNvPr id="3" name="タイトル 2">
            <a:extLst>
              <a:ext uri="{FF2B5EF4-FFF2-40B4-BE49-F238E27FC236}">
                <a16:creationId xmlns:a16="http://schemas.microsoft.com/office/drawing/2014/main" id="{B6AF4C24-FEFF-4F24-9DCB-F8113E3C2557}"/>
              </a:ext>
            </a:extLst>
          </p:cNvPr>
          <p:cNvSpPr>
            <a:spLocks noGrp="1"/>
          </p:cNvSpPr>
          <p:nvPr>
            <p:ph type="title"/>
          </p:nvPr>
        </p:nvSpPr>
        <p:spPr/>
        <p:txBody>
          <a:bodyPr/>
          <a:lstStyle/>
          <a:p>
            <a:r>
              <a:rPr lang="ja-JP" altLang="en-US" dirty="0"/>
              <a:t>求めた主成分で主成分分析</a:t>
            </a:r>
            <a:endParaRPr lang="en-US" dirty="0"/>
          </a:p>
        </p:txBody>
      </p:sp>
      <p:grpSp>
        <p:nvGrpSpPr>
          <p:cNvPr id="20" name="グループ化 19">
            <a:extLst>
              <a:ext uri="{FF2B5EF4-FFF2-40B4-BE49-F238E27FC236}">
                <a16:creationId xmlns:a16="http://schemas.microsoft.com/office/drawing/2014/main" id="{4BC70589-9110-43E5-8A57-22BF1A3376AC}"/>
              </a:ext>
            </a:extLst>
          </p:cNvPr>
          <p:cNvGrpSpPr/>
          <p:nvPr/>
        </p:nvGrpSpPr>
        <p:grpSpPr>
          <a:xfrm>
            <a:off x="329153" y="4178581"/>
            <a:ext cx="3191360" cy="2147884"/>
            <a:chOff x="314325" y="4329112"/>
            <a:chExt cx="2790825" cy="1762125"/>
          </a:xfrm>
        </p:grpSpPr>
        <p:grpSp>
          <p:nvGrpSpPr>
            <p:cNvPr id="21" name="グループ化 20">
              <a:extLst>
                <a:ext uri="{FF2B5EF4-FFF2-40B4-BE49-F238E27FC236}">
                  <a16:creationId xmlns:a16="http://schemas.microsoft.com/office/drawing/2014/main" id="{A4E75583-D66C-44F1-ABBF-28FFF123FCFD}"/>
                </a:ext>
              </a:extLst>
            </p:cNvPr>
            <p:cNvGrpSpPr/>
            <p:nvPr/>
          </p:nvGrpSpPr>
          <p:grpSpPr>
            <a:xfrm>
              <a:off x="314325" y="4329112"/>
              <a:ext cx="2790825" cy="1762125"/>
              <a:chOff x="314325" y="4329112"/>
              <a:chExt cx="2790825" cy="1762125"/>
            </a:xfrm>
          </p:grpSpPr>
          <p:cxnSp>
            <p:nvCxnSpPr>
              <p:cNvPr id="32" name="直線コネクタ 31">
                <a:extLst>
                  <a:ext uri="{FF2B5EF4-FFF2-40B4-BE49-F238E27FC236}">
                    <a16:creationId xmlns:a16="http://schemas.microsoft.com/office/drawing/2014/main" id="{BF9B7400-EBCE-4422-89DE-869FCF63AB39}"/>
                  </a:ext>
                </a:extLst>
              </p:cNvPr>
              <p:cNvCxnSpPr/>
              <p:nvPr/>
            </p:nvCxnSpPr>
            <p:spPr>
              <a:xfrm>
                <a:off x="314325" y="5210175"/>
                <a:ext cx="27908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BEC5A4BB-7503-4EE9-AA80-C3F06AB5C974}"/>
                  </a:ext>
                </a:extLst>
              </p:cNvPr>
              <p:cNvCxnSpPr>
                <a:cxnSpLocks/>
              </p:cNvCxnSpPr>
              <p:nvPr/>
            </p:nvCxnSpPr>
            <p:spPr>
              <a:xfrm>
                <a:off x="1676400" y="4329112"/>
                <a:ext cx="0" cy="1762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楕円 21">
              <a:extLst>
                <a:ext uri="{FF2B5EF4-FFF2-40B4-BE49-F238E27FC236}">
                  <a16:creationId xmlns:a16="http://schemas.microsoft.com/office/drawing/2014/main" id="{DFB7168A-94DF-4E79-872C-A9BE739D741A}"/>
                </a:ext>
              </a:extLst>
            </p:cNvPr>
            <p:cNvSpPr/>
            <p:nvPr/>
          </p:nvSpPr>
          <p:spPr>
            <a:xfrm>
              <a:off x="1304925" y="4743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楕円 22">
              <a:extLst>
                <a:ext uri="{FF2B5EF4-FFF2-40B4-BE49-F238E27FC236}">
                  <a16:creationId xmlns:a16="http://schemas.microsoft.com/office/drawing/2014/main" id="{6942CAA4-097E-4EA7-9D6A-0D01643DBD82}"/>
                </a:ext>
              </a:extLst>
            </p:cNvPr>
            <p:cNvSpPr/>
            <p:nvPr/>
          </p:nvSpPr>
          <p:spPr>
            <a:xfrm>
              <a:off x="1886925" y="48592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楕円 23">
              <a:extLst>
                <a:ext uri="{FF2B5EF4-FFF2-40B4-BE49-F238E27FC236}">
                  <a16:creationId xmlns:a16="http://schemas.microsoft.com/office/drawing/2014/main" id="{ECB92AE2-C48C-4514-9A1B-1FDFA1F3B561}"/>
                </a:ext>
              </a:extLst>
            </p:cNvPr>
            <p:cNvSpPr/>
            <p:nvPr/>
          </p:nvSpPr>
          <p:spPr>
            <a:xfrm>
              <a:off x="509100" y="51111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楕円 24">
              <a:extLst>
                <a:ext uri="{FF2B5EF4-FFF2-40B4-BE49-F238E27FC236}">
                  <a16:creationId xmlns:a16="http://schemas.microsoft.com/office/drawing/2014/main" id="{6B10C06A-CCF3-4288-BBB4-B99E5F34D555}"/>
                </a:ext>
              </a:extLst>
            </p:cNvPr>
            <p:cNvSpPr/>
            <p:nvPr/>
          </p:nvSpPr>
          <p:spPr>
            <a:xfrm>
              <a:off x="932962" y="496350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楕円 25">
              <a:extLst>
                <a:ext uri="{FF2B5EF4-FFF2-40B4-BE49-F238E27FC236}">
                  <a16:creationId xmlns:a16="http://schemas.microsoft.com/office/drawing/2014/main" id="{AB159992-0859-463F-8312-26D4E4A5FE0B}"/>
                </a:ext>
              </a:extLst>
            </p:cNvPr>
            <p:cNvSpPr/>
            <p:nvPr/>
          </p:nvSpPr>
          <p:spPr>
            <a:xfrm>
              <a:off x="1281601" y="532545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楕円 26">
              <a:extLst>
                <a:ext uri="{FF2B5EF4-FFF2-40B4-BE49-F238E27FC236}">
                  <a16:creationId xmlns:a16="http://schemas.microsoft.com/office/drawing/2014/main" id="{7A208597-A901-4714-B716-ED43262F017C}"/>
                </a:ext>
              </a:extLst>
            </p:cNvPr>
            <p:cNvSpPr/>
            <p:nvPr/>
          </p:nvSpPr>
          <p:spPr>
            <a:xfrm>
              <a:off x="1844063" y="530829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楕円 27">
              <a:extLst>
                <a:ext uri="{FF2B5EF4-FFF2-40B4-BE49-F238E27FC236}">
                  <a16:creationId xmlns:a16="http://schemas.microsoft.com/office/drawing/2014/main" id="{A41E1962-72FE-40FE-BEE6-FF48A220E0DB}"/>
                </a:ext>
              </a:extLst>
            </p:cNvPr>
            <p:cNvSpPr/>
            <p:nvPr/>
          </p:nvSpPr>
          <p:spPr>
            <a:xfrm>
              <a:off x="2310300" y="498065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楕円 28">
              <a:extLst>
                <a:ext uri="{FF2B5EF4-FFF2-40B4-BE49-F238E27FC236}">
                  <a16:creationId xmlns:a16="http://schemas.microsoft.com/office/drawing/2014/main" id="{ADDBEBC7-BD45-446B-825C-DD3B2CF1DD4F}"/>
                </a:ext>
              </a:extLst>
            </p:cNvPr>
            <p:cNvSpPr/>
            <p:nvPr/>
          </p:nvSpPr>
          <p:spPr>
            <a:xfrm>
              <a:off x="2372700" y="525493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楕円 29">
              <a:extLst>
                <a:ext uri="{FF2B5EF4-FFF2-40B4-BE49-F238E27FC236}">
                  <a16:creationId xmlns:a16="http://schemas.microsoft.com/office/drawing/2014/main" id="{1227CAE9-AAE7-4E99-BE12-9D981A41A7A8}"/>
                </a:ext>
              </a:extLst>
            </p:cNvPr>
            <p:cNvSpPr/>
            <p:nvPr/>
          </p:nvSpPr>
          <p:spPr>
            <a:xfrm>
              <a:off x="2751750" y="514350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楕円 30">
              <a:extLst>
                <a:ext uri="{FF2B5EF4-FFF2-40B4-BE49-F238E27FC236}">
                  <a16:creationId xmlns:a16="http://schemas.microsoft.com/office/drawing/2014/main" id="{86E651AA-DBAA-4C20-8BC1-5E62FD8519DA}"/>
                </a:ext>
              </a:extLst>
            </p:cNvPr>
            <p:cNvSpPr/>
            <p:nvPr/>
          </p:nvSpPr>
          <p:spPr>
            <a:xfrm>
              <a:off x="1494937" y="500208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グループ化 33">
            <a:extLst>
              <a:ext uri="{FF2B5EF4-FFF2-40B4-BE49-F238E27FC236}">
                <a16:creationId xmlns:a16="http://schemas.microsoft.com/office/drawing/2014/main" id="{96C08F69-5950-4886-A921-010CB33E61DF}"/>
              </a:ext>
            </a:extLst>
          </p:cNvPr>
          <p:cNvGrpSpPr/>
          <p:nvPr/>
        </p:nvGrpSpPr>
        <p:grpSpPr>
          <a:xfrm>
            <a:off x="5394479" y="6045212"/>
            <a:ext cx="3191360" cy="225730"/>
            <a:chOff x="314325" y="5117087"/>
            <a:chExt cx="2790825" cy="185189"/>
          </a:xfrm>
        </p:grpSpPr>
        <p:cxnSp>
          <p:nvCxnSpPr>
            <p:cNvPr id="46" name="直線コネクタ 45">
              <a:extLst>
                <a:ext uri="{FF2B5EF4-FFF2-40B4-BE49-F238E27FC236}">
                  <a16:creationId xmlns:a16="http://schemas.microsoft.com/office/drawing/2014/main" id="{9794571B-2AFA-432E-8DC4-638850AAD936}"/>
                </a:ext>
              </a:extLst>
            </p:cNvPr>
            <p:cNvCxnSpPr/>
            <p:nvPr/>
          </p:nvCxnSpPr>
          <p:spPr>
            <a:xfrm>
              <a:off x="314325" y="5210175"/>
              <a:ext cx="2790825" cy="0"/>
            </a:xfrm>
            <a:prstGeom prst="line">
              <a:avLst/>
            </a:prstGeom>
            <a:ln/>
          </p:spPr>
          <p:style>
            <a:lnRef idx="3">
              <a:schemeClr val="accent2"/>
            </a:lnRef>
            <a:fillRef idx="0">
              <a:schemeClr val="accent2"/>
            </a:fillRef>
            <a:effectRef idx="2">
              <a:schemeClr val="accent2"/>
            </a:effectRef>
            <a:fontRef idx="minor">
              <a:schemeClr val="tx1"/>
            </a:fontRef>
          </p:style>
        </p:cxnSp>
        <p:sp>
          <p:nvSpPr>
            <p:cNvPr id="36" name="楕円 35">
              <a:extLst>
                <a:ext uri="{FF2B5EF4-FFF2-40B4-BE49-F238E27FC236}">
                  <a16:creationId xmlns:a16="http://schemas.microsoft.com/office/drawing/2014/main" id="{64721B4F-1591-437D-9BB8-7C1F58423A9F}"/>
                </a:ext>
              </a:extLst>
            </p:cNvPr>
            <p:cNvSpPr/>
            <p:nvPr/>
          </p:nvSpPr>
          <p:spPr>
            <a:xfrm>
              <a:off x="1304925" y="5119030"/>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楕円 36">
              <a:extLst>
                <a:ext uri="{FF2B5EF4-FFF2-40B4-BE49-F238E27FC236}">
                  <a16:creationId xmlns:a16="http://schemas.microsoft.com/office/drawing/2014/main" id="{DD8B4045-961A-49F8-8FAE-173494DA4300}"/>
                </a:ext>
              </a:extLst>
            </p:cNvPr>
            <p:cNvSpPr/>
            <p:nvPr/>
          </p:nvSpPr>
          <p:spPr>
            <a:xfrm>
              <a:off x="1886925" y="511708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楕円 37">
              <a:extLst>
                <a:ext uri="{FF2B5EF4-FFF2-40B4-BE49-F238E27FC236}">
                  <a16:creationId xmlns:a16="http://schemas.microsoft.com/office/drawing/2014/main" id="{E2BD841E-7001-4FB3-8E52-81DFDC358818}"/>
                </a:ext>
              </a:extLst>
            </p:cNvPr>
            <p:cNvSpPr/>
            <p:nvPr/>
          </p:nvSpPr>
          <p:spPr>
            <a:xfrm>
              <a:off x="509100" y="511895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楕円 38">
              <a:extLst>
                <a:ext uri="{FF2B5EF4-FFF2-40B4-BE49-F238E27FC236}">
                  <a16:creationId xmlns:a16="http://schemas.microsoft.com/office/drawing/2014/main" id="{D8254C16-F6CE-4FAE-AABF-354E7AC38E8C}"/>
                </a:ext>
              </a:extLst>
            </p:cNvPr>
            <p:cNvSpPr/>
            <p:nvPr/>
          </p:nvSpPr>
          <p:spPr>
            <a:xfrm>
              <a:off x="932962" y="5119789"/>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楕円 39">
              <a:extLst>
                <a:ext uri="{FF2B5EF4-FFF2-40B4-BE49-F238E27FC236}">
                  <a16:creationId xmlns:a16="http://schemas.microsoft.com/office/drawing/2014/main" id="{6245AF26-DBAB-44C3-B6A6-70D69E7BDDF1}"/>
                </a:ext>
              </a:extLst>
            </p:cNvPr>
            <p:cNvSpPr/>
            <p:nvPr/>
          </p:nvSpPr>
          <p:spPr>
            <a:xfrm>
              <a:off x="1281601" y="5122276"/>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楕円 40">
              <a:extLst>
                <a:ext uri="{FF2B5EF4-FFF2-40B4-BE49-F238E27FC236}">
                  <a16:creationId xmlns:a16="http://schemas.microsoft.com/office/drawing/2014/main" id="{6F99BD28-57E1-4454-8270-354889A1CEFE}"/>
                </a:ext>
              </a:extLst>
            </p:cNvPr>
            <p:cNvSpPr/>
            <p:nvPr/>
          </p:nvSpPr>
          <p:spPr>
            <a:xfrm>
              <a:off x="1844063" y="512074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楕円 41">
              <a:extLst>
                <a:ext uri="{FF2B5EF4-FFF2-40B4-BE49-F238E27FC236}">
                  <a16:creationId xmlns:a16="http://schemas.microsoft.com/office/drawing/2014/main" id="{4CD1C962-4823-4F11-BD32-333995F3E9ED}"/>
                </a:ext>
              </a:extLst>
            </p:cNvPr>
            <p:cNvSpPr/>
            <p:nvPr/>
          </p:nvSpPr>
          <p:spPr>
            <a:xfrm>
              <a:off x="2310300" y="5121315"/>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楕円 42">
              <a:extLst>
                <a:ext uri="{FF2B5EF4-FFF2-40B4-BE49-F238E27FC236}">
                  <a16:creationId xmlns:a16="http://schemas.microsoft.com/office/drawing/2014/main" id="{43160590-FA4F-4BAE-AECF-4BF9819A7724}"/>
                </a:ext>
              </a:extLst>
            </p:cNvPr>
            <p:cNvSpPr/>
            <p:nvPr/>
          </p:nvSpPr>
          <p:spPr>
            <a:xfrm>
              <a:off x="2372700" y="512208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楕円 43">
              <a:extLst>
                <a:ext uri="{FF2B5EF4-FFF2-40B4-BE49-F238E27FC236}">
                  <a16:creationId xmlns:a16="http://schemas.microsoft.com/office/drawing/2014/main" id="{84331D7A-524A-41D6-953D-E3027D97EA53}"/>
                </a:ext>
              </a:extLst>
            </p:cNvPr>
            <p:cNvSpPr/>
            <p:nvPr/>
          </p:nvSpPr>
          <p:spPr>
            <a:xfrm>
              <a:off x="2751750" y="512005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楕円 44">
              <a:extLst>
                <a:ext uri="{FF2B5EF4-FFF2-40B4-BE49-F238E27FC236}">
                  <a16:creationId xmlns:a16="http://schemas.microsoft.com/office/drawing/2014/main" id="{4ACB1BF8-BBE7-4407-9892-4843FDD272D8}"/>
                </a:ext>
              </a:extLst>
            </p:cNvPr>
            <p:cNvSpPr/>
            <p:nvPr/>
          </p:nvSpPr>
          <p:spPr>
            <a:xfrm>
              <a:off x="1494937" y="511930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矢印: 右 34">
            <a:extLst>
              <a:ext uri="{FF2B5EF4-FFF2-40B4-BE49-F238E27FC236}">
                <a16:creationId xmlns:a16="http://schemas.microsoft.com/office/drawing/2014/main" id="{B47CC04A-BFD1-4870-B65F-39BAFCB344B1}"/>
              </a:ext>
            </a:extLst>
          </p:cNvPr>
          <p:cNvSpPr/>
          <p:nvPr/>
        </p:nvSpPr>
        <p:spPr>
          <a:xfrm>
            <a:off x="4024744" y="5753574"/>
            <a:ext cx="1110615" cy="63967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テキスト ボックス 46">
                <a:extLst>
                  <a:ext uri="{FF2B5EF4-FFF2-40B4-BE49-F238E27FC236}">
                    <a16:creationId xmlns:a16="http://schemas.microsoft.com/office/drawing/2014/main" id="{B5FFE5DD-048E-4111-B168-BABC4C694719}"/>
                  </a:ext>
                </a:extLst>
              </p:cNvPr>
              <p:cNvSpPr txBox="1"/>
              <p:nvPr/>
            </p:nvSpPr>
            <p:spPr>
              <a:xfrm>
                <a:off x="3689517" y="4937747"/>
                <a:ext cx="161543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ja-JP" i="1" smtClean="0">
                              <a:latin typeface="Cambria Math" panose="02040503050406030204" pitchFamily="18" charset="0"/>
                            </a:rPr>
                          </m:ctrlPr>
                        </m:sSupPr>
                        <m:e>
                          <m:r>
                            <a:rPr lang="en-US" altLang="ja-JP" b="1" i="0" smtClean="0">
                              <a:latin typeface="Cambria Math" panose="02040503050406030204" pitchFamily="18" charset="0"/>
                            </a:rPr>
                            <m:t>𝐮</m:t>
                          </m:r>
                        </m:e>
                        <m:sup>
                          <m:r>
                            <a:rPr lang="en-US" altLang="ja-JP" b="0" i="1" smtClean="0">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oMath>
                  </m:oMathPara>
                </a14:m>
                <a:endParaRPr lang="en-US" dirty="0"/>
              </a:p>
            </p:txBody>
          </p:sp>
        </mc:Choice>
        <mc:Fallback>
          <p:sp>
            <p:nvSpPr>
              <p:cNvPr id="47" name="テキスト ボックス 46">
                <a:extLst>
                  <a:ext uri="{FF2B5EF4-FFF2-40B4-BE49-F238E27FC236}">
                    <a16:creationId xmlns:a16="http://schemas.microsoft.com/office/drawing/2014/main" id="{B5FFE5DD-048E-4111-B168-BABC4C694719}"/>
                  </a:ext>
                </a:extLst>
              </p:cNvPr>
              <p:cNvSpPr txBox="1">
                <a:spLocks noRot="1" noChangeAspect="1" noMove="1" noResize="1" noEditPoints="1" noAdjustHandles="1" noChangeArrowheads="1" noChangeShapeType="1" noTextEdit="1"/>
              </p:cNvSpPr>
              <p:nvPr/>
            </p:nvSpPr>
            <p:spPr>
              <a:xfrm>
                <a:off x="3689517" y="4937747"/>
                <a:ext cx="161543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1CC92255-46AE-487E-833E-45213A44BE3A}"/>
                  </a:ext>
                </a:extLst>
              </p:cNvPr>
              <p:cNvSpPr txBox="1"/>
              <p:nvPr/>
            </p:nvSpPr>
            <p:spPr>
              <a:xfrm>
                <a:off x="3246415" y="2848378"/>
                <a:ext cx="2078774" cy="7788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e>
                            <m:sup>
                              <m:r>
                                <a:rPr lang="en-US" altLang="ja-JP" i="1">
                                  <a:latin typeface="Cambria Math" panose="02040503050406030204" pitchFamily="18" charset="0"/>
                                </a:rPr>
                                <m:t>2</m:t>
                              </m:r>
                            </m:sup>
                          </m:sSup>
                        </m:e>
                      </m:nary>
                    </m:oMath>
                  </m:oMathPara>
                </a14:m>
                <a:endParaRPr lang="en-US" dirty="0"/>
              </a:p>
            </p:txBody>
          </p:sp>
        </mc:Choice>
        <mc:Fallback>
          <p:sp>
            <p:nvSpPr>
              <p:cNvPr id="4" name="テキスト ボックス 3">
                <a:extLst>
                  <a:ext uri="{FF2B5EF4-FFF2-40B4-BE49-F238E27FC236}">
                    <a16:creationId xmlns:a16="http://schemas.microsoft.com/office/drawing/2014/main" id="{1CC92255-46AE-487E-833E-45213A44BE3A}"/>
                  </a:ext>
                </a:extLst>
              </p:cNvPr>
              <p:cNvSpPr txBox="1">
                <a:spLocks noRot="1" noChangeAspect="1" noMove="1" noResize="1" noEditPoints="1" noAdjustHandles="1" noChangeArrowheads="1" noChangeShapeType="1" noTextEdit="1"/>
              </p:cNvSpPr>
              <p:nvPr/>
            </p:nvSpPr>
            <p:spPr>
              <a:xfrm>
                <a:off x="3246415" y="2848378"/>
                <a:ext cx="2078774" cy="778868"/>
              </a:xfrm>
              <a:prstGeom prst="rect">
                <a:avLst/>
              </a:prstGeom>
              <a:blipFill>
                <a:blip r:embed="rId4"/>
                <a:stretch>
                  <a:fillRect/>
                </a:stretch>
              </a:blipFill>
            </p:spPr>
            <p:txBody>
              <a:bodyPr/>
              <a:lstStyle/>
              <a:p>
                <a:r>
                  <a:rPr lang="en-US">
                    <a:noFill/>
                  </a:rPr>
                  <a:t> </a:t>
                </a:r>
              </a:p>
            </p:txBody>
          </p:sp>
        </mc:Fallback>
      </mc:AlternateContent>
      <p:sp>
        <p:nvSpPr>
          <p:cNvPr id="5" name="正方形/長方形 4">
            <a:extLst>
              <a:ext uri="{FF2B5EF4-FFF2-40B4-BE49-F238E27FC236}">
                <a16:creationId xmlns:a16="http://schemas.microsoft.com/office/drawing/2014/main" id="{6BC2F80B-9AE1-4A44-B9F2-5512A6C9C83B}"/>
              </a:ext>
            </a:extLst>
          </p:cNvPr>
          <p:cNvSpPr/>
          <p:nvPr/>
        </p:nvSpPr>
        <p:spPr>
          <a:xfrm>
            <a:off x="53343" y="2840911"/>
            <a:ext cx="5271843" cy="813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ボックス 5">
            <a:extLst>
              <a:ext uri="{FF2B5EF4-FFF2-40B4-BE49-F238E27FC236}">
                <a16:creationId xmlns:a16="http://schemas.microsoft.com/office/drawing/2014/main" id="{C103EA7B-1C70-4378-BB1C-E37CF1ADA0F4}"/>
              </a:ext>
            </a:extLst>
          </p:cNvPr>
          <p:cNvSpPr txBox="1"/>
          <p:nvPr/>
        </p:nvSpPr>
        <p:spPr>
          <a:xfrm>
            <a:off x="5249162" y="2689785"/>
            <a:ext cx="2993074" cy="369332"/>
          </a:xfrm>
          <a:prstGeom prst="rect">
            <a:avLst/>
          </a:prstGeom>
          <a:noFill/>
        </p:spPr>
        <p:txBody>
          <a:bodyPr wrap="square" rtlCol="0">
            <a:spAutoFit/>
          </a:bodyPr>
          <a:lstStyle/>
          <a:p>
            <a:r>
              <a:rPr lang="ja-JP" altLang="en-US" dirty="0"/>
              <a:t>できるだけ大きくしたい</a:t>
            </a:r>
            <a:endParaRPr lang="en-US" dirty="0"/>
          </a:p>
        </p:txBody>
      </p:sp>
      <p:grpSp>
        <p:nvGrpSpPr>
          <p:cNvPr id="48" name="グループ化 47">
            <a:extLst>
              <a:ext uri="{FF2B5EF4-FFF2-40B4-BE49-F238E27FC236}">
                <a16:creationId xmlns:a16="http://schemas.microsoft.com/office/drawing/2014/main" id="{92C55E3C-3C7F-48B6-B6AF-77E6F05D0285}"/>
              </a:ext>
            </a:extLst>
          </p:cNvPr>
          <p:cNvGrpSpPr/>
          <p:nvPr/>
        </p:nvGrpSpPr>
        <p:grpSpPr>
          <a:xfrm rot="5400000">
            <a:off x="6757026" y="3627902"/>
            <a:ext cx="231677" cy="2147884"/>
            <a:chOff x="1572671" y="4329112"/>
            <a:chExt cx="202600" cy="1762125"/>
          </a:xfrm>
        </p:grpSpPr>
        <p:cxnSp>
          <p:nvCxnSpPr>
            <p:cNvPr id="61" name="直線コネクタ 60">
              <a:extLst>
                <a:ext uri="{FF2B5EF4-FFF2-40B4-BE49-F238E27FC236}">
                  <a16:creationId xmlns:a16="http://schemas.microsoft.com/office/drawing/2014/main" id="{BFBBD178-706F-4177-8FDA-F74E7489BBA6}"/>
                </a:ext>
              </a:extLst>
            </p:cNvPr>
            <p:cNvCxnSpPr>
              <a:cxnSpLocks/>
            </p:cNvCxnSpPr>
            <p:nvPr/>
          </p:nvCxnSpPr>
          <p:spPr>
            <a:xfrm>
              <a:off x="1676400" y="4329112"/>
              <a:ext cx="0" cy="1762125"/>
            </a:xfrm>
            <a:prstGeom prst="line">
              <a:avLst/>
            </a:prstGeom>
            <a:ln/>
          </p:spPr>
          <p:style>
            <a:lnRef idx="3">
              <a:schemeClr val="accent1"/>
            </a:lnRef>
            <a:fillRef idx="0">
              <a:schemeClr val="accent1"/>
            </a:fillRef>
            <a:effectRef idx="2">
              <a:schemeClr val="accent1"/>
            </a:effectRef>
            <a:fontRef idx="minor">
              <a:schemeClr val="tx1"/>
            </a:fontRef>
          </p:style>
        </p:cxnSp>
        <p:sp>
          <p:nvSpPr>
            <p:cNvPr id="50" name="楕円 49">
              <a:extLst>
                <a:ext uri="{FF2B5EF4-FFF2-40B4-BE49-F238E27FC236}">
                  <a16:creationId xmlns:a16="http://schemas.microsoft.com/office/drawing/2014/main" id="{C484BA8D-F95B-4C6A-8CE8-3B3D3215F19F}"/>
                </a:ext>
              </a:extLst>
            </p:cNvPr>
            <p:cNvSpPr/>
            <p:nvPr/>
          </p:nvSpPr>
          <p:spPr>
            <a:xfrm>
              <a:off x="1584798" y="47439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楕円 50">
              <a:extLst>
                <a:ext uri="{FF2B5EF4-FFF2-40B4-BE49-F238E27FC236}">
                  <a16:creationId xmlns:a16="http://schemas.microsoft.com/office/drawing/2014/main" id="{767E153C-C602-4C32-9D8F-0A7929D58750}"/>
                </a:ext>
              </a:extLst>
            </p:cNvPr>
            <p:cNvSpPr/>
            <p:nvPr/>
          </p:nvSpPr>
          <p:spPr>
            <a:xfrm>
              <a:off x="1580396" y="4859213"/>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楕円 51">
              <a:extLst>
                <a:ext uri="{FF2B5EF4-FFF2-40B4-BE49-F238E27FC236}">
                  <a16:creationId xmlns:a16="http://schemas.microsoft.com/office/drawing/2014/main" id="{3FCC3A7D-91EB-4E45-AFDC-C9B1629D7458}"/>
                </a:ext>
              </a:extLst>
            </p:cNvPr>
            <p:cNvSpPr/>
            <p:nvPr/>
          </p:nvSpPr>
          <p:spPr>
            <a:xfrm>
              <a:off x="1595271" y="5111138"/>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楕円 52">
              <a:extLst>
                <a:ext uri="{FF2B5EF4-FFF2-40B4-BE49-F238E27FC236}">
                  <a16:creationId xmlns:a16="http://schemas.microsoft.com/office/drawing/2014/main" id="{E83839CC-D4B7-4DAD-A2CD-C686A5CE06F8}"/>
                </a:ext>
              </a:extLst>
            </p:cNvPr>
            <p:cNvSpPr/>
            <p:nvPr/>
          </p:nvSpPr>
          <p:spPr>
            <a:xfrm>
              <a:off x="1572671" y="496350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楕円 53">
              <a:extLst>
                <a:ext uri="{FF2B5EF4-FFF2-40B4-BE49-F238E27FC236}">
                  <a16:creationId xmlns:a16="http://schemas.microsoft.com/office/drawing/2014/main" id="{F8167E6C-2E7D-48A9-8743-B89C2E4307FE}"/>
                </a:ext>
              </a:extLst>
            </p:cNvPr>
            <p:cNvSpPr/>
            <p:nvPr/>
          </p:nvSpPr>
          <p:spPr>
            <a:xfrm>
              <a:off x="1574801" y="532545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楕円 54">
              <a:extLst>
                <a:ext uri="{FF2B5EF4-FFF2-40B4-BE49-F238E27FC236}">
                  <a16:creationId xmlns:a16="http://schemas.microsoft.com/office/drawing/2014/main" id="{E5DA369A-2C50-4740-AEDB-7D9B977F3429}"/>
                </a:ext>
              </a:extLst>
            </p:cNvPr>
            <p:cNvSpPr/>
            <p:nvPr/>
          </p:nvSpPr>
          <p:spPr>
            <a:xfrm>
              <a:off x="1590844" y="530829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楕円 55">
              <a:extLst>
                <a:ext uri="{FF2B5EF4-FFF2-40B4-BE49-F238E27FC236}">
                  <a16:creationId xmlns:a16="http://schemas.microsoft.com/office/drawing/2014/main" id="{008CEBF8-6B38-4C8E-993F-C13568BE602C}"/>
                </a:ext>
              </a:extLst>
            </p:cNvPr>
            <p:cNvSpPr/>
            <p:nvPr/>
          </p:nvSpPr>
          <p:spPr>
            <a:xfrm>
              <a:off x="1583959" y="498065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楕円 56">
              <a:extLst>
                <a:ext uri="{FF2B5EF4-FFF2-40B4-BE49-F238E27FC236}">
                  <a16:creationId xmlns:a16="http://schemas.microsoft.com/office/drawing/2014/main" id="{2CA4A885-EAB1-4100-A5A8-0178291AB709}"/>
                </a:ext>
              </a:extLst>
            </p:cNvPr>
            <p:cNvSpPr/>
            <p:nvPr/>
          </p:nvSpPr>
          <p:spPr>
            <a:xfrm>
              <a:off x="1586391" y="5254932"/>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楕円 57">
              <a:extLst>
                <a:ext uri="{FF2B5EF4-FFF2-40B4-BE49-F238E27FC236}">
                  <a16:creationId xmlns:a16="http://schemas.microsoft.com/office/drawing/2014/main" id="{4BF123B9-BC79-447A-893B-F4D2F4F1607F}"/>
                </a:ext>
              </a:extLst>
            </p:cNvPr>
            <p:cNvSpPr/>
            <p:nvPr/>
          </p:nvSpPr>
          <p:spPr>
            <a:xfrm>
              <a:off x="1592276" y="5143501"/>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楕円 58">
              <a:extLst>
                <a:ext uri="{FF2B5EF4-FFF2-40B4-BE49-F238E27FC236}">
                  <a16:creationId xmlns:a16="http://schemas.microsoft.com/office/drawing/2014/main" id="{71B4CD64-CA50-43AD-A849-8D18D4F9C37E}"/>
                </a:ext>
              </a:extLst>
            </p:cNvPr>
            <p:cNvSpPr/>
            <p:nvPr/>
          </p:nvSpPr>
          <p:spPr>
            <a:xfrm>
              <a:off x="1581566" y="5002087"/>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矢印: 右 61">
            <a:extLst>
              <a:ext uri="{FF2B5EF4-FFF2-40B4-BE49-F238E27FC236}">
                <a16:creationId xmlns:a16="http://schemas.microsoft.com/office/drawing/2014/main" id="{386C88CF-3A69-4DB8-AC58-F1B09BE87980}"/>
              </a:ext>
            </a:extLst>
          </p:cNvPr>
          <p:cNvSpPr/>
          <p:nvPr/>
        </p:nvSpPr>
        <p:spPr>
          <a:xfrm>
            <a:off x="3966637" y="4167466"/>
            <a:ext cx="1110615" cy="63967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E2255F58-984E-48E5-8C82-930D8F7DD70D}"/>
                  </a:ext>
                </a:extLst>
              </p:cNvPr>
              <p:cNvSpPr/>
              <p:nvPr/>
            </p:nvSpPr>
            <p:spPr>
              <a:xfrm>
                <a:off x="5416053" y="3278136"/>
                <a:ext cx="1933543" cy="369332"/>
              </a:xfrm>
              <a:prstGeom prst="rect">
                <a:avLst/>
              </a:prstGeom>
            </p:spPr>
            <p:txBody>
              <a:bodyPr wrap="none">
                <a:spAutoFit/>
              </a:bodyPr>
              <a:lstStyle/>
              <a:p>
                <a14:m>
                  <m:oMath xmlns:m="http://schemas.openxmlformats.org/officeDocument/2006/math">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oMath>
                </a14:m>
                <a:r>
                  <a:rPr lang="ja-JP" altLang="en-US" dirty="0"/>
                  <a:t>：データの平均</a:t>
                </a:r>
                <a:endParaRPr lang="en-US" dirty="0"/>
              </a:p>
            </p:txBody>
          </p:sp>
        </mc:Choice>
        <mc:Fallback>
          <p:sp>
            <p:nvSpPr>
              <p:cNvPr id="7" name="正方形/長方形 6">
                <a:extLst>
                  <a:ext uri="{FF2B5EF4-FFF2-40B4-BE49-F238E27FC236}">
                    <a16:creationId xmlns:a16="http://schemas.microsoft.com/office/drawing/2014/main" id="{E2255F58-984E-48E5-8C82-930D8F7DD70D}"/>
                  </a:ext>
                </a:extLst>
              </p:cNvPr>
              <p:cNvSpPr>
                <a:spLocks noRot="1" noChangeAspect="1" noMove="1" noResize="1" noEditPoints="1" noAdjustHandles="1" noChangeArrowheads="1" noChangeShapeType="1" noTextEdit="1"/>
              </p:cNvSpPr>
              <p:nvPr/>
            </p:nvSpPr>
            <p:spPr>
              <a:xfrm>
                <a:off x="5416053" y="3278136"/>
                <a:ext cx="1933543" cy="369332"/>
              </a:xfrm>
              <a:prstGeom prst="rect">
                <a:avLst/>
              </a:prstGeom>
              <a:blipFill>
                <a:blip r:embed="rId5"/>
                <a:stretch>
                  <a:fillRect t="-8333" r="-2516" b="-28333"/>
                </a:stretch>
              </a:blipFill>
            </p:spPr>
            <p:txBody>
              <a:bodyPr/>
              <a:lstStyle/>
              <a:p>
                <a:r>
                  <a:rPr lang="en-US">
                    <a:noFill/>
                  </a:rPr>
                  <a:t> </a:t>
                </a:r>
              </a:p>
            </p:txBody>
          </p:sp>
        </mc:Fallback>
      </mc:AlternateContent>
      <p:cxnSp>
        <p:nvCxnSpPr>
          <p:cNvPr id="9" name="直線コネクタ 8">
            <a:extLst>
              <a:ext uri="{FF2B5EF4-FFF2-40B4-BE49-F238E27FC236}">
                <a16:creationId xmlns:a16="http://schemas.microsoft.com/office/drawing/2014/main" id="{E07ACC56-CE3A-40CD-AACC-0F4C0A16CDEC}"/>
              </a:ext>
            </a:extLst>
          </p:cNvPr>
          <p:cNvCxnSpPr>
            <a:cxnSpLocks/>
          </p:cNvCxnSpPr>
          <p:nvPr/>
        </p:nvCxnSpPr>
        <p:spPr>
          <a:xfrm flipV="1">
            <a:off x="1676440" y="4167466"/>
            <a:ext cx="479273" cy="2158999"/>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4" name="直線コネクタ 13">
            <a:extLst>
              <a:ext uri="{FF2B5EF4-FFF2-40B4-BE49-F238E27FC236}">
                <a16:creationId xmlns:a16="http://schemas.microsoft.com/office/drawing/2014/main" id="{06EDD014-4A5F-4BA5-961A-BABEB2B53FA6}"/>
              </a:ext>
            </a:extLst>
          </p:cNvPr>
          <p:cNvCxnSpPr>
            <a:cxnSpLocks/>
          </p:cNvCxnSpPr>
          <p:nvPr/>
        </p:nvCxnSpPr>
        <p:spPr>
          <a:xfrm>
            <a:off x="426128" y="5023222"/>
            <a:ext cx="3109282" cy="45860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32795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9FDD7259-2884-447C-909F-A0E19D156987}"/>
              </a:ext>
            </a:extLst>
          </p:cNvPr>
          <p:cNvSpPr>
            <a:spLocks noGrp="1"/>
          </p:cNvSpPr>
          <p:nvPr>
            <p:ph idx="1"/>
          </p:nvPr>
        </p:nvSpPr>
        <p:spPr>
          <a:xfrm>
            <a:off x="0" y="1165717"/>
            <a:ext cx="9144000" cy="5674027"/>
          </a:xfrm>
        </p:spPr>
        <p:txBody>
          <a:bodyPr/>
          <a:lstStyle/>
          <a:p>
            <a:r>
              <a:rPr lang="ja-JP" altLang="en-US" dirty="0"/>
              <a:t>分散最大化による主成分の導出</a:t>
            </a:r>
            <a:endParaRPr lang="en-US" altLang="ja-JP" dirty="0"/>
          </a:p>
          <a:p>
            <a:pPr marL="0" indent="0">
              <a:buNone/>
            </a:pPr>
            <a:endParaRPr lang="en-US" altLang="ja-JP" sz="2400" dirty="0"/>
          </a:p>
          <a:p>
            <a:pPr marL="0" indent="0">
              <a:buNone/>
            </a:pPr>
            <a:endParaRPr lang="en-US" altLang="ja-JP" sz="2400" dirty="0"/>
          </a:p>
        </p:txBody>
      </p:sp>
      <p:sp>
        <p:nvSpPr>
          <p:cNvPr id="3" name="タイトル 2">
            <a:extLst>
              <a:ext uri="{FF2B5EF4-FFF2-40B4-BE49-F238E27FC236}">
                <a16:creationId xmlns:a16="http://schemas.microsoft.com/office/drawing/2014/main" id="{B6AF4C24-FEFF-4F24-9DCB-F8113E3C2557}"/>
              </a:ext>
            </a:extLst>
          </p:cNvPr>
          <p:cNvSpPr>
            <a:spLocks noGrp="1"/>
          </p:cNvSpPr>
          <p:nvPr>
            <p:ph type="title"/>
          </p:nvPr>
        </p:nvSpPr>
        <p:spPr/>
        <p:txBody>
          <a:bodyPr/>
          <a:lstStyle/>
          <a:p>
            <a:r>
              <a:rPr lang="ja-JP" altLang="en-US" dirty="0"/>
              <a:t>求めた主成分で主成分分析</a:t>
            </a:r>
            <a:endParaRPr lang="en-US" dirty="0"/>
          </a:p>
        </p:txBody>
      </p:sp>
      <mc:AlternateContent xmlns:mc="http://schemas.openxmlformats.org/markup-compatibility/2006">
        <mc:Choice xmlns:a14="http://schemas.microsoft.com/office/drawing/2010/main" Requires="a14">
          <p:sp>
            <p:nvSpPr>
              <p:cNvPr id="4" name="正方形/長方形 3">
                <a:extLst>
                  <a:ext uri="{FF2B5EF4-FFF2-40B4-BE49-F238E27FC236}">
                    <a16:creationId xmlns:a16="http://schemas.microsoft.com/office/drawing/2014/main" id="{CFAB9FD7-B8C2-4FAB-AB08-573916449952}"/>
                  </a:ext>
                </a:extLst>
              </p:cNvPr>
              <p:cNvSpPr/>
              <p:nvPr/>
            </p:nvSpPr>
            <p:spPr>
              <a:xfrm>
                <a:off x="302465" y="1503365"/>
                <a:ext cx="7537879" cy="170219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e>
                            <m:sup>
                              <m:r>
                                <a:rPr lang="en-US" altLang="ja-JP" i="1">
                                  <a:latin typeface="Cambria Math" panose="02040503050406030204" pitchFamily="18" charset="0"/>
                                </a:rPr>
                                <m:t>2</m:t>
                              </m:r>
                            </m:sup>
                          </m:sSup>
                          <m:r>
                            <a:rPr lang="en-US" altLang="ja-JP"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d>
                                    <m:dPr>
                                      <m:ctrlPr>
                                        <a:rPr lang="en-US" i="1" smtClean="0">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e>
                                <m:sup>
                                  <m:r>
                                    <a:rPr lang="en-US" altLang="ja-JP" b="0" i="1" smtClean="0">
                                      <a:latin typeface="Cambria Math" panose="02040503050406030204" pitchFamily="18" charset="0"/>
                                    </a:rPr>
                                    <m:t>𝑇</m:t>
                                  </m:r>
                                </m:sup>
                              </m:sSup>
                            </m:e>
                          </m:nary>
                        </m:e>
                      </m:nary>
                    </m:oMath>
                  </m:oMathPara>
                </a14:m>
                <a:endParaRPr lang="en-US" dirty="0"/>
              </a:p>
              <a:p>
                <a:endParaRPr lang="en-US" dirty="0"/>
              </a:p>
              <a:p>
                <a:endParaRPr lang="en-US" dirty="0"/>
              </a:p>
              <a:p>
                <a:endParaRPr lang="en-US" dirty="0"/>
              </a:p>
            </p:txBody>
          </p:sp>
        </mc:Choice>
        <mc:Fallback>
          <p:sp>
            <p:nvSpPr>
              <p:cNvPr id="4" name="正方形/長方形 3">
                <a:extLst>
                  <a:ext uri="{FF2B5EF4-FFF2-40B4-BE49-F238E27FC236}">
                    <a16:creationId xmlns:a16="http://schemas.microsoft.com/office/drawing/2014/main" id="{CFAB9FD7-B8C2-4FAB-AB08-573916449952}"/>
                  </a:ext>
                </a:extLst>
              </p:cNvPr>
              <p:cNvSpPr>
                <a:spLocks noRot="1" noChangeAspect="1" noMove="1" noResize="1" noEditPoints="1" noAdjustHandles="1" noChangeArrowheads="1" noChangeShapeType="1" noTextEdit="1"/>
              </p:cNvSpPr>
              <p:nvPr/>
            </p:nvSpPr>
            <p:spPr>
              <a:xfrm>
                <a:off x="302465" y="1503365"/>
                <a:ext cx="7537879" cy="17021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4A80DF81-1818-442F-AF26-B573146A47BC}"/>
                  </a:ext>
                </a:extLst>
              </p:cNvPr>
              <p:cNvSpPr/>
              <p:nvPr/>
            </p:nvSpPr>
            <p:spPr>
              <a:xfrm>
                <a:off x="604818" y="2412276"/>
                <a:ext cx="8409889" cy="87120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smtClean="0">
                                  <a:latin typeface="Cambria Math" panose="02040503050406030204" pitchFamily="18" charset="0"/>
                                </a:rPr>
                              </m:ctrlPr>
                            </m:dPr>
                            <m:e>
                              <m:d>
                                <m:dPr>
                                  <m:ctrlPr>
                                    <a:rPr lang="en-US" i="1" smtClean="0">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smtClean="0">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e>
                              </m:d>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e>
                                  </m:d>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e>
                              </m:d>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e>
                                <m:sup>
                                  <m:r>
                                    <a:rPr lang="en-US" i="1">
                                      <a:latin typeface="Cambria Math" panose="02040503050406030204" pitchFamily="18" charset="0"/>
                                    </a:rPr>
                                    <m:t>𝑇</m:t>
                                  </m:r>
                                </m:sup>
                              </m:sSup>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e>
                                  </m:d>
                                </m:e>
                                <m:sup>
                                  <m:r>
                                    <a:rPr lang="en-US" i="1">
                                      <a:latin typeface="Cambria Math" panose="02040503050406030204" pitchFamily="18" charset="0"/>
                                    </a:rPr>
                                    <m:t>𝑇</m:t>
                                  </m:r>
                                </m:sup>
                              </m:sSup>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e>
                                <m:sup>
                                  <m:r>
                                    <a:rPr lang="en-US" i="1">
                                      <a:latin typeface="Cambria Math" panose="02040503050406030204" pitchFamily="18" charset="0"/>
                                    </a:rPr>
                                    <m:t>𝑇</m:t>
                                  </m:r>
                                </m:sup>
                              </m:sSup>
                            </m:e>
                          </m:d>
                        </m:e>
                      </m:nary>
                    </m:oMath>
                  </m:oMathPara>
                </a14:m>
                <a:endParaRPr lang="en-US" dirty="0"/>
              </a:p>
            </p:txBody>
          </p:sp>
        </mc:Choice>
        <mc:Fallback>
          <p:sp>
            <p:nvSpPr>
              <p:cNvPr id="5" name="正方形/長方形 4">
                <a:extLst>
                  <a:ext uri="{FF2B5EF4-FFF2-40B4-BE49-F238E27FC236}">
                    <a16:creationId xmlns:a16="http://schemas.microsoft.com/office/drawing/2014/main" id="{4A80DF81-1818-442F-AF26-B573146A47BC}"/>
                  </a:ext>
                </a:extLst>
              </p:cNvPr>
              <p:cNvSpPr>
                <a:spLocks noRot="1" noChangeAspect="1" noMove="1" noResize="1" noEditPoints="1" noAdjustHandles="1" noChangeArrowheads="1" noChangeShapeType="1" noTextEdit="1"/>
              </p:cNvSpPr>
              <p:nvPr/>
            </p:nvSpPr>
            <p:spPr>
              <a:xfrm>
                <a:off x="604818" y="2412276"/>
                <a:ext cx="8409889" cy="8712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正方形/長方形 5">
                <a:extLst>
                  <a:ext uri="{FF2B5EF4-FFF2-40B4-BE49-F238E27FC236}">
                    <a16:creationId xmlns:a16="http://schemas.microsoft.com/office/drawing/2014/main" id="{A38A6DCD-039A-4126-BF47-085F14D99C41}"/>
                  </a:ext>
                </a:extLst>
              </p:cNvPr>
              <p:cNvSpPr/>
              <p:nvPr/>
            </p:nvSpPr>
            <p:spPr>
              <a:xfrm>
                <a:off x="-853505" y="3306569"/>
                <a:ext cx="8787345" cy="87120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sSubSup>
                                    <m:sSubSupPr>
                                      <m:ctrlPr>
                                        <a:rPr lang="en-US" altLang="ja-JP" i="1" smtClean="0">
                                          <a:latin typeface="Cambria Math" panose="02040503050406030204" pitchFamily="18" charset="0"/>
                                        </a:rPr>
                                      </m:ctrlPr>
                                    </m:sSubSup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𝑛</m:t>
                                      </m:r>
                                    </m:sub>
                                    <m:sup>
                                      <m:r>
                                        <a:rPr lang="en-US" altLang="ja-JP" b="0" i="1" smtClean="0">
                                          <a:latin typeface="Cambria Math" panose="02040503050406030204" pitchFamily="18" charset="0"/>
                                        </a:rPr>
                                        <m:t>𝑇</m:t>
                                      </m:r>
                                    </m:sup>
                                  </m:sSubSup>
                                  <m:r>
                                    <a:rPr lang="en-US" altLang="ja-JP" b="1" i="0" smtClean="0">
                                      <a:latin typeface="Cambria Math" panose="02040503050406030204" pitchFamily="18" charset="0"/>
                                    </a:rPr>
                                    <m:t>𝐮</m:t>
                                  </m:r>
                                </m:e>
                              </m:d>
                              <m:r>
                                <a:rPr lang="en-US" i="1">
                                  <a:latin typeface="Cambria Math" panose="02040503050406030204" pitchFamily="18" charset="0"/>
                                </a:rPr>
                                <m:t>−</m:t>
                              </m:r>
                              <m:r>
                                <a:rPr lang="en-US" b="0" i="1" smtClean="0">
                                  <a:latin typeface="Cambria Math" panose="02040503050406030204" pitchFamily="18" charset="0"/>
                                </a:rPr>
                                <m:t>2</m:t>
                              </m:r>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sSup>
                                    <m:sSupPr>
                                      <m:ctrlPr>
                                        <a:rPr lang="en-US" altLang="ja-JP" b="1" i="1" smtClean="0">
                                          <a:latin typeface="Cambria Math" panose="02040503050406030204" pitchFamily="18" charset="0"/>
                                        </a:rPr>
                                      </m:ctrlPr>
                                    </m:sSupPr>
                                    <m:e>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sup>
                                      <m:r>
                                        <a:rPr lang="en-US" altLang="ja-JP" b="1" i="1" smtClean="0">
                                          <a:latin typeface="Cambria Math" panose="02040503050406030204" pitchFamily="18" charset="0"/>
                                        </a:rPr>
                                        <m:t>𝑻</m:t>
                                      </m:r>
                                    </m:sup>
                                  </m:sSup>
                                  <m:r>
                                    <a:rPr lang="en-US" altLang="ja-JP" b="1" i="0" smtClean="0">
                                      <a:latin typeface="Cambria Math" panose="02040503050406030204" pitchFamily="18" charset="0"/>
                                    </a:rPr>
                                    <m:t>𝐮</m:t>
                                  </m:r>
                                </m:e>
                              </m:d>
                              <m:r>
                                <a:rPr lang="en-US" altLang="ja-JP" b="0" i="1" smtClean="0">
                                  <a:latin typeface="Cambria Math" panose="02040503050406030204" pitchFamily="18" charset="0"/>
                                </a:rPr>
                                <m:t>+</m:t>
                              </m:r>
                              <m:d>
                                <m:dPr>
                                  <m:ctrlPr>
                                    <a:rPr lang="en-US"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sSup>
                                    <m:sSupPr>
                                      <m:ctrlPr>
                                        <a:rPr lang="en-US" altLang="ja-JP" i="1" smtClean="0">
                                          <a:latin typeface="Cambria Math" panose="02040503050406030204" pitchFamily="18" charset="0"/>
                                        </a:rPr>
                                      </m:ctrlPr>
                                    </m:sSupPr>
                                    <m:e>
                                      <m:acc>
                                        <m:accPr>
                                          <m:chr m:val="̅"/>
                                          <m:ctrlPr>
                                            <a:rPr lang="en-US" altLang="ja-JP" b="1" i="1">
                                              <a:latin typeface="Cambria Math" panose="02040503050406030204" pitchFamily="18" charset="0"/>
                                            </a:rPr>
                                          </m:ctrlPr>
                                        </m:accPr>
                                        <m:e>
                                          <m:r>
                                            <a:rPr lang="en-US" altLang="ja-JP" b="1" i="1" smtClean="0">
                                              <a:latin typeface="Cambria Math" panose="02040503050406030204" pitchFamily="18" charset="0"/>
                                            </a:rPr>
                                            <m:t>𝒙</m:t>
                                          </m:r>
                                        </m:e>
                                      </m:acc>
                                      <m:r>
                                        <a:rPr lang="en-US" altLang="ja-JP" b="1" i="1" smtClean="0">
                                          <a:latin typeface="Cambria Math" panose="02040503050406030204" pitchFamily="18" charset="0"/>
                                        </a:rPr>
                                        <m:t> </m:t>
                                      </m:r>
                                      <m:acc>
                                        <m:accPr>
                                          <m:chr m:val="̅"/>
                                          <m:ctrlPr>
                                            <a:rPr lang="en-US" altLang="ja-JP" b="1" i="1" smtClean="0">
                                              <a:latin typeface="Cambria Math" panose="02040503050406030204" pitchFamily="18" charset="0"/>
                                            </a:rPr>
                                          </m:ctrlPr>
                                        </m:accPr>
                                        <m:e>
                                          <m:r>
                                            <a:rPr lang="en-US" altLang="ja-JP" b="1" i="1" smtClean="0">
                                              <a:latin typeface="Cambria Math" panose="02040503050406030204" pitchFamily="18" charset="0"/>
                                            </a:rPr>
                                            <m:t>𝒙</m:t>
                                          </m:r>
                                        </m:e>
                                      </m:acc>
                                    </m:e>
                                    <m:sup>
                                      <m:r>
                                        <a:rPr lang="en-US" altLang="ja-JP" b="0" i="1" smtClean="0">
                                          <a:latin typeface="Cambria Math" panose="02040503050406030204" pitchFamily="18" charset="0"/>
                                        </a:rPr>
                                        <m:t>𝑇</m:t>
                                      </m:r>
                                    </m:sup>
                                  </m:sSup>
                                  <m:r>
                                    <a:rPr lang="en-US" altLang="ja-JP" b="1">
                                      <a:latin typeface="Cambria Math" panose="02040503050406030204" pitchFamily="18" charset="0"/>
                                    </a:rPr>
                                    <m:t>𝐮</m:t>
                                  </m:r>
                                </m:e>
                              </m:d>
                            </m:e>
                          </m:d>
                        </m:e>
                      </m:nary>
                    </m:oMath>
                  </m:oMathPara>
                </a14:m>
                <a:endParaRPr lang="en-US" dirty="0"/>
              </a:p>
            </p:txBody>
          </p:sp>
        </mc:Choice>
        <mc:Fallback>
          <p:sp>
            <p:nvSpPr>
              <p:cNvPr id="6" name="正方形/長方形 5">
                <a:extLst>
                  <a:ext uri="{FF2B5EF4-FFF2-40B4-BE49-F238E27FC236}">
                    <a16:creationId xmlns:a16="http://schemas.microsoft.com/office/drawing/2014/main" id="{A38A6DCD-039A-4126-BF47-085F14D99C41}"/>
                  </a:ext>
                </a:extLst>
              </p:cNvPr>
              <p:cNvSpPr>
                <a:spLocks noRot="1" noChangeAspect="1" noMove="1" noResize="1" noEditPoints="1" noAdjustHandles="1" noChangeArrowheads="1" noChangeShapeType="1" noTextEdit="1"/>
              </p:cNvSpPr>
              <p:nvPr/>
            </p:nvSpPr>
            <p:spPr>
              <a:xfrm>
                <a:off x="-853505" y="3306569"/>
                <a:ext cx="8787345" cy="8712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id="{375F2A06-973C-452E-BA11-9CBA996F506E}"/>
                  </a:ext>
                </a:extLst>
              </p:cNvPr>
              <p:cNvSpPr/>
              <p:nvPr/>
            </p:nvSpPr>
            <p:spPr>
              <a:xfrm>
                <a:off x="694763" y="4201845"/>
                <a:ext cx="4348492" cy="87120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d>
                            <m:dPr>
                              <m:ctrlPr>
                                <a:rPr lang="en-US"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sSubSup>
                                <m:sSubSupPr>
                                  <m:ctrlPr>
                                    <a:rPr lang="en-US" altLang="ja-JP" i="1">
                                      <a:latin typeface="Cambria Math" panose="02040503050406030204" pitchFamily="18" charset="0"/>
                                    </a:rPr>
                                  </m:ctrlPr>
                                </m:sSubSupPr>
                                <m:e>
                                  <m:r>
                                    <a:rPr lang="en-US" altLang="ja-JP" b="1" i="1">
                                      <a:latin typeface="Cambria Math" panose="02040503050406030204" pitchFamily="18" charset="0"/>
                                    </a:rPr>
                                    <m:t>𝒙</m:t>
                                  </m:r>
                                </m:e>
                                <m:sub>
                                  <m:r>
                                    <a:rPr lang="en-US" altLang="ja-JP" i="1">
                                      <a:latin typeface="Cambria Math" panose="02040503050406030204" pitchFamily="18" charset="0"/>
                                    </a:rPr>
                                    <m:t>𝑛</m:t>
                                  </m:r>
                                </m:sub>
                                <m:sup>
                                  <m:r>
                                    <a:rPr lang="en-US" altLang="ja-JP" i="1">
                                      <a:latin typeface="Cambria Math" panose="02040503050406030204" pitchFamily="18" charset="0"/>
                                    </a:rPr>
                                    <m:t>𝑇</m:t>
                                  </m:r>
                                </m:sup>
                              </m:sSubSup>
                              <m:r>
                                <a:rPr lang="en-US" i="1">
                                  <a:latin typeface="Cambria Math" panose="02040503050406030204" pitchFamily="18" charset="0"/>
                                </a:rPr>
                                <m:t>−</m:t>
                              </m:r>
                              <m:r>
                                <a:rPr lang="en-US" i="1">
                                  <a:latin typeface="Cambria Math" panose="02040503050406030204" pitchFamily="18" charset="0"/>
                                </a:rPr>
                                <m:t>2</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sSup>
                                <m:sSupPr>
                                  <m:ctrlPr>
                                    <a:rPr lang="en-US" altLang="ja-JP" b="1" i="1" smtClean="0">
                                      <a:latin typeface="Cambria Math" panose="02040503050406030204" pitchFamily="18" charset="0"/>
                                    </a:rPr>
                                  </m:ctrlPr>
                                </m:sSupPr>
                                <m:e>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sup>
                                  <m:r>
                                    <a:rPr lang="en-US" altLang="ja-JP" b="1" i="1" smtClean="0">
                                      <a:latin typeface="Cambria Math" panose="02040503050406030204" pitchFamily="18" charset="0"/>
                                    </a:rPr>
                                    <m:t>𝑻</m:t>
                                  </m:r>
                                </m:sup>
                              </m:sSup>
                              <m:r>
                                <a:rPr lang="en-US" altLang="ja-JP" b="1" i="1">
                                  <a:latin typeface="Cambria Math" panose="02040503050406030204" pitchFamily="18" charset="0"/>
                                </a:rPr>
                                <m:t>+</m:t>
                              </m:r>
                              <m:sSup>
                                <m:sSupPr>
                                  <m:ctrlPr>
                                    <a:rPr lang="en-US" altLang="ja-JP" i="1">
                                      <a:latin typeface="Cambria Math" panose="02040503050406030204" pitchFamily="18" charset="0"/>
                                    </a:rPr>
                                  </m:ctrlPr>
                                </m:sSupPr>
                                <m:e>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r>
                                    <a:rPr lang="en-US" altLang="ja-JP" b="1" i="1">
                                      <a:latin typeface="Cambria Math" panose="02040503050406030204" pitchFamily="18" charset="0"/>
                                    </a:rPr>
                                    <m:t> </m:t>
                                  </m:r>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sup>
                                  <m:r>
                                    <a:rPr lang="en-US" altLang="ja-JP" i="1">
                                      <a:latin typeface="Cambria Math" panose="02040503050406030204" pitchFamily="18" charset="0"/>
                                    </a:rPr>
                                    <m:t>𝑇</m:t>
                                  </m:r>
                                </m:sup>
                              </m:sSup>
                            </m:e>
                          </m:d>
                        </m:e>
                      </m:nary>
                      <m:r>
                        <a:rPr lang="en-US" altLang="ja-JP" b="1">
                          <a:latin typeface="Cambria Math" panose="02040503050406030204" pitchFamily="18" charset="0"/>
                        </a:rPr>
                        <m:t>𝐮</m:t>
                      </m:r>
                    </m:oMath>
                  </m:oMathPara>
                </a14:m>
                <a:endParaRPr lang="en-US" dirty="0"/>
              </a:p>
            </p:txBody>
          </p:sp>
        </mc:Choice>
        <mc:Fallback>
          <p:sp>
            <p:nvSpPr>
              <p:cNvPr id="7" name="正方形/長方形 6">
                <a:extLst>
                  <a:ext uri="{FF2B5EF4-FFF2-40B4-BE49-F238E27FC236}">
                    <a16:creationId xmlns:a16="http://schemas.microsoft.com/office/drawing/2014/main" id="{375F2A06-973C-452E-BA11-9CBA996F506E}"/>
                  </a:ext>
                </a:extLst>
              </p:cNvPr>
              <p:cNvSpPr>
                <a:spLocks noRot="1" noChangeAspect="1" noMove="1" noResize="1" noEditPoints="1" noAdjustHandles="1" noChangeArrowheads="1" noChangeShapeType="1" noTextEdit="1"/>
              </p:cNvSpPr>
              <p:nvPr/>
            </p:nvSpPr>
            <p:spPr>
              <a:xfrm>
                <a:off x="694763" y="4201845"/>
                <a:ext cx="4348492" cy="871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558738B1-5A43-4C30-9D14-68D88EE828D4}"/>
                  </a:ext>
                </a:extLst>
              </p:cNvPr>
              <p:cNvSpPr txBox="1"/>
              <p:nvPr/>
            </p:nvSpPr>
            <p:spPr>
              <a:xfrm>
                <a:off x="1121380" y="5146093"/>
                <a:ext cx="4264822" cy="8842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ja-JP" i="1" smtClean="0">
                              <a:latin typeface="Cambria Math" panose="02040503050406030204" pitchFamily="18" charset="0"/>
                            </a:rPr>
                          </m:ctrlPr>
                        </m:sSupPr>
                        <m:e>
                          <m:r>
                            <a:rPr lang="en-US" altLang="ja-JP" b="1" i="0" smtClean="0">
                              <a:latin typeface="Cambria Math" panose="02040503050406030204" pitchFamily="18" charset="0"/>
                            </a:rPr>
                            <m:t>=</m:t>
                          </m:r>
                          <m:r>
                            <a:rPr lang="en-US" altLang="ja-JP" b="1">
                              <a:latin typeface="Cambria Math" panose="02040503050406030204" pitchFamily="18" charset="0"/>
                            </a:rPr>
                            <m:t>𝐮</m:t>
                          </m:r>
                        </m:e>
                        <m:sup>
                          <m:r>
                            <a:rPr lang="en-US" altLang="ja-JP" i="1">
                              <a:latin typeface="Cambria Math" panose="02040503050406030204" pitchFamily="18" charset="0"/>
                            </a:rPr>
                            <m:t>𝑇</m:t>
                          </m:r>
                        </m:sup>
                      </m:sSup>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r>
                                        <a:rPr lang="en-US" altLang="ja-JP" i="1">
                                          <a:latin typeface="Cambria Math" panose="02040503050406030204" pitchFamily="18" charset="0"/>
                                        </a:rPr>
                                        <m:t>−</m:t>
                                      </m:r>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d>
                                    <m:dPr>
                                      <m:ctrlPr>
                                        <a:rPr lang="en-US"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𝑛</m:t>
                                          </m:r>
                                        </m:sub>
                                      </m:sSub>
                                      <m:r>
                                        <a:rPr lang="en-US" altLang="ja-JP" i="1">
                                          <a:latin typeface="Cambria Math" panose="02040503050406030204" pitchFamily="18" charset="0"/>
                                        </a:rPr>
                                        <m:t>−</m:t>
                                      </m:r>
                                      <m:acc>
                                        <m:accPr>
                                          <m:chr m:val="̅"/>
                                          <m:ctrlPr>
                                            <a:rPr lang="en-US" altLang="ja-JP" b="1" i="1">
                                              <a:latin typeface="Cambria Math" panose="02040503050406030204" pitchFamily="18" charset="0"/>
                                            </a:rPr>
                                          </m:ctrlPr>
                                        </m:accPr>
                                        <m:e>
                                          <m:r>
                                            <a:rPr lang="en-US" altLang="ja-JP" b="1" i="1">
                                              <a:latin typeface="Cambria Math" panose="02040503050406030204" pitchFamily="18" charset="0"/>
                                            </a:rPr>
                                            <m:t>𝒙</m:t>
                                          </m:r>
                                        </m:e>
                                      </m:acc>
                                    </m:e>
                                  </m:d>
                                </m:e>
                                <m:sup>
                                  <m:r>
                                    <a:rPr lang="en-US" altLang="ja-JP" i="1">
                                      <a:latin typeface="Cambria Math" panose="02040503050406030204" pitchFamily="18" charset="0"/>
                                    </a:rPr>
                                    <m:t>𝑇</m:t>
                                  </m:r>
                                </m:sup>
                              </m:sSup>
                            </m:e>
                          </m:nary>
                        </m:e>
                      </m:d>
                      <m:r>
                        <a:rPr lang="en-US" altLang="ja-JP" b="1">
                          <a:latin typeface="Cambria Math" panose="02040503050406030204" pitchFamily="18" charset="0"/>
                        </a:rPr>
                        <m:t>𝐮</m:t>
                      </m:r>
                      <m:r>
                        <a:rPr lang="en-US" altLang="ja-JP" b="1" i="0"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r>
                        <a:rPr lang="en-US" altLang="ja-JP" b="0" i="1" smtClean="0">
                          <a:latin typeface="Cambria Math" panose="02040503050406030204" pitchFamily="18" charset="0"/>
                        </a:rPr>
                        <m:t>𝑆</m:t>
                      </m:r>
                      <m:r>
                        <a:rPr lang="en-US" altLang="ja-JP" b="1">
                          <a:latin typeface="Cambria Math" panose="02040503050406030204" pitchFamily="18" charset="0"/>
                        </a:rPr>
                        <m:t>𝐮</m:t>
                      </m:r>
                    </m:oMath>
                  </m:oMathPara>
                </a14:m>
                <a:endParaRPr lang="en-US" dirty="0"/>
              </a:p>
            </p:txBody>
          </p:sp>
        </mc:Choice>
        <mc:Fallback>
          <p:sp>
            <p:nvSpPr>
              <p:cNvPr id="8" name="テキスト ボックス 7">
                <a:extLst>
                  <a:ext uri="{FF2B5EF4-FFF2-40B4-BE49-F238E27FC236}">
                    <a16:creationId xmlns:a16="http://schemas.microsoft.com/office/drawing/2014/main" id="{558738B1-5A43-4C30-9D14-68D88EE828D4}"/>
                  </a:ext>
                </a:extLst>
              </p:cNvPr>
              <p:cNvSpPr txBox="1">
                <a:spLocks noRot="1" noChangeAspect="1" noMove="1" noResize="1" noEditPoints="1" noAdjustHandles="1" noChangeArrowheads="1" noChangeShapeType="1" noTextEdit="1"/>
              </p:cNvSpPr>
              <p:nvPr/>
            </p:nvSpPr>
            <p:spPr>
              <a:xfrm>
                <a:off x="1121380" y="5146093"/>
                <a:ext cx="4264822" cy="884281"/>
              </a:xfrm>
              <a:prstGeom prst="rect">
                <a:avLst/>
              </a:prstGeom>
              <a:blipFill>
                <a:blip r:embed="rId6"/>
                <a:stretch>
                  <a:fillRect/>
                </a:stretch>
              </a:blipFill>
            </p:spPr>
            <p:txBody>
              <a:bodyPr/>
              <a:lstStyle/>
              <a:p>
                <a:r>
                  <a:rPr lang="en-US">
                    <a:noFill/>
                  </a:rPr>
                  <a:t> </a:t>
                </a:r>
              </a:p>
            </p:txBody>
          </p:sp>
        </mc:Fallback>
      </mc:AlternateContent>
      <p:sp>
        <p:nvSpPr>
          <p:cNvPr id="48" name="正方形/長方形 47">
            <a:extLst>
              <a:ext uri="{FF2B5EF4-FFF2-40B4-BE49-F238E27FC236}">
                <a16:creationId xmlns:a16="http://schemas.microsoft.com/office/drawing/2014/main" id="{1AE7416F-36C3-4802-B319-B4B4AB247139}"/>
              </a:ext>
            </a:extLst>
          </p:cNvPr>
          <p:cNvSpPr/>
          <p:nvPr/>
        </p:nvSpPr>
        <p:spPr>
          <a:xfrm>
            <a:off x="4772316" y="5438787"/>
            <a:ext cx="576742" cy="298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テキスト ボックス 48">
            <a:extLst>
              <a:ext uri="{FF2B5EF4-FFF2-40B4-BE49-F238E27FC236}">
                <a16:creationId xmlns:a16="http://schemas.microsoft.com/office/drawing/2014/main" id="{CAFE414B-06AE-4C13-8F8E-2D207610AD09}"/>
              </a:ext>
            </a:extLst>
          </p:cNvPr>
          <p:cNvSpPr txBox="1"/>
          <p:nvPr/>
        </p:nvSpPr>
        <p:spPr>
          <a:xfrm>
            <a:off x="5029546" y="5069455"/>
            <a:ext cx="2993074" cy="369332"/>
          </a:xfrm>
          <a:prstGeom prst="rect">
            <a:avLst/>
          </a:prstGeom>
          <a:noFill/>
        </p:spPr>
        <p:txBody>
          <a:bodyPr wrap="square" rtlCol="0">
            <a:spAutoFit/>
          </a:bodyPr>
          <a:lstStyle/>
          <a:p>
            <a:r>
              <a:rPr lang="ja-JP" altLang="en-US" dirty="0"/>
              <a:t>これを最大化</a:t>
            </a:r>
            <a:endParaRPr lang="en-US" dirty="0"/>
          </a:p>
        </p:txBody>
      </p:sp>
      <p:sp>
        <p:nvSpPr>
          <p:cNvPr id="9" name="右中かっこ 8">
            <a:extLst>
              <a:ext uri="{FF2B5EF4-FFF2-40B4-BE49-F238E27FC236}">
                <a16:creationId xmlns:a16="http://schemas.microsoft.com/office/drawing/2014/main" id="{9236BC5D-E146-46A7-956E-A5652C979AF0}"/>
              </a:ext>
            </a:extLst>
          </p:cNvPr>
          <p:cNvSpPr/>
          <p:nvPr/>
        </p:nvSpPr>
        <p:spPr>
          <a:xfrm rot="5400000">
            <a:off x="2860749" y="4973485"/>
            <a:ext cx="243840" cy="238506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テキスト ボックス 9">
            <a:extLst>
              <a:ext uri="{FF2B5EF4-FFF2-40B4-BE49-F238E27FC236}">
                <a16:creationId xmlns:a16="http://schemas.microsoft.com/office/drawing/2014/main" id="{9539367C-16EC-4176-9E2A-C88568FA953E}"/>
              </a:ext>
            </a:extLst>
          </p:cNvPr>
          <p:cNvSpPr txBox="1"/>
          <p:nvPr/>
        </p:nvSpPr>
        <p:spPr>
          <a:xfrm>
            <a:off x="2239054" y="6379173"/>
            <a:ext cx="2385060" cy="369332"/>
          </a:xfrm>
          <a:prstGeom prst="rect">
            <a:avLst/>
          </a:prstGeom>
          <a:noFill/>
        </p:spPr>
        <p:txBody>
          <a:bodyPr wrap="square" rtlCol="0">
            <a:spAutoFit/>
          </a:bodyPr>
          <a:lstStyle/>
          <a:p>
            <a:r>
              <a:rPr lang="ja-JP" altLang="en-US" dirty="0"/>
              <a:t>共分散行列</a:t>
            </a:r>
            <a:r>
              <a:rPr lang="en-US" altLang="ja-JP" i="1" dirty="0">
                <a:latin typeface="Cambria Math" panose="02040503050406030204" pitchFamily="18" charset="0"/>
                <a:ea typeface="Cambria Math" panose="02040503050406030204" pitchFamily="18" charset="0"/>
              </a:rPr>
              <a:t>S</a:t>
            </a:r>
            <a:endParaRPr lang="en-US"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888672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9FDD7259-2884-447C-909F-A0E19D156987}"/>
              </a:ext>
            </a:extLst>
          </p:cNvPr>
          <p:cNvSpPr>
            <a:spLocks noGrp="1"/>
          </p:cNvSpPr>
          <p:nvPr>
            <p:ph idx="1"/>
          </p:nvPr>
        </p:nvSpPr>
        <p:spPr>
          <a:xfrm>
            <a:off x="0" y="1165717"/>
            <a:ext cx="9144000" cy="5674027"/>
          </a:xfrm>
        </p:spPr>
        <p:txBody>
          <a:bodyPr/>
          <a:lstStyle/>
          <a:p>
            <a:r>
              <a:rPr lang="ja-JP" altLang="en-US" dirty="0"/>
              <a:t>分散最大化による主成分の導出</a:t>
            </a:r>
            <a:endParaRPr lang="en-US" altLang="ja-JP" dirty="0"/>
          </a:p>
          <a:p>
            <a:pPr marL="0" indent="0">
              <a:buNone/>
            </a:pPr>
            <a:endParaRPr lang="en-US" altLang="ja-JP" sz="2400" dirty="0"/>
          </a:p>
          <a:p>
            <a:pPr marL="0" indent="0">
              <a:buNone/>
            </a:pPr>
            <a:endParaRPr lang="en-US" altLang="ja-JP" sz="2400" dirty="0"/>
          </a:p>
        </p:txBody>
      </p:sp>
      <p:sp>
        <p:nvSpPr>
          <p:cNvPr id="3" name="タイトル 2">
            <a:extLst>
              <a:ext uri="{FF2B5EF4-FFF2-40B4-BE49-F238E27FC236}">
                <a16:creationId xmlns:a16="http://schemas.microsoft.com/office/drawing/2014/main" id="{B6AF4C24-FEFF-4F24-9DCB-F8113E3C2557}"/>
              </a:ext>
            </a:extLst>
          </p:cNvPr>
          <p:cNvSpPr>
            <a:spLocks noGrp="1"/>
          </p:cNvSpPr>
          <p:nvPr>
            <p:ph type="title"/>
          </p:nvPr>
        </p:nvSpPr>
        <p:spPr/>
        <p:txBody>
          <a:bodyPr/>
          <a:lstStyle/>
          <a:p>
            <a:r>
              <a:rPr lang="ja-JP" altLang="en-US" dirty="0"/>
              <a:t>求めた主成分で主成分分析</a:t>
            </a:r>
            <a:endParaRPr lang="en-US" dirty="0"/>
          </a:p>
        </p:txBody>
      </p:sp>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558738B1-5A43-4C30-9D14-68D88EE828D4}"/>
                  </a:ext>
                </a:extLst>
              </p:cNvPr>
              <p:cNvSpPr txBox="1"/>
              <p:nvPr/>
            </p:nvSpPr>
            <p:spPr>
              <a:xfrm>
                <a:off x="1708907" y="2097436"/>
                <a:ext cx="1024768"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ja-JP" sz="3200" i="1">
                              <a:latin typeface="Cambria Math" panose="02040503050406030204" pitchFamily="18" charset="0"/>
                            </a:rPr>
                          </m:ctrlPr>
                        </m:sSupPr>
                        <m:e>
                          <m:r>
                            <a:rPr lang="en-US" altLang="ja-JP" sz="3200" b="1">
                              <a:latin typeface="Cambria Math" panose="02040503050406030204" pitchFamily="18" charset="0"/>
                            </a:rPr>
                            <m:t>𝐮</m:t>
                          </m:r>
                        </m:e>
                        <m:sup>
                          <m:r>
                            <a:rPr lang="en-US" altLang="ja-JP" sz="3200" i="1">
                              <a:latin typeface="Cambria Math" panose="02040503050406030204" pitchFamily="18" charset="0"/>
                            </a:rPr>
                            <m:t>𝑇</m:t>
                          </m:r>
                        </m:sup>
                      </m:sSup>
                      <m:r>
                        <a:rPr lang="en-US" altLang="ja-JP" sz="3200" b="0" i="1" smtClean="0">
                          <a:latin typeface="Cambria Math" panose="02040503050406030204" pitchFamily="18" charset="0"/>
                        </a:rPr>
                        <m:t>𝑆</m:t>
                      </m:r>
                      <m:r>
                        <a:rPr lang="en-US" altLang="ja-JP" sz="3200" b="1">
                          <a:latin typeface="Cambria Math" panose="02040503050406030204" pitchFamily="18" charset="0"/>
                        </a:rPr>
                        <m:t>𝐮</m:t>
                      </m:r>
                    </m:oMath>
                  </m:oMathPara>
                </a14:m>
                <a:endParaRPr lang="en-US" sz="3200" dirty="0"/>
              </a:p>
            </p:txBody>
          </p:sp>
        </mc:Choice>
        <mc:Fallback>
          <p:sp>
            <p:nvSpPr>
              <p:cNvPr id="8" name="テキスト ボックス 7">
                <a:extLst>
                  <a:ext uri="{FF2B5EF4-FFF2-40B4-BE49-F238E27FC236}">
                    <a16:creationId xmlns:a16="http://schemas.microsoft.com/office/drawing/2014/main" id="{558738B1-5A43-4C30-9D14-68D88EE828D4}"/>
                  </a:ext>
                </a:extLst>
              </p:cNvPr>
              <p:cNvSpPr txBox="1">
                <a:spLocks noRot="1" noChangeAspect="1" noMove="1" noResize="1" noEditPoints="1" noAdjustHandles="1" noChangeArrowheads="1" noChangeShapeType="1" noTextEdit="1"/>
              </p:cNvSpPr>
              <p:nvPr/>
            </p:nvSpPr>
            <p:spPr>
              <a:xfrm>
                <a:off x="1708907" y="2097436"/>
                <a:ext cx="1024768"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279A04C5-08E1-4C0D-AA72-7EDD2F61409A}"/>
                  </a:ext>
                </a:extLst>
              </p:cNvPr>
              <p:cNvSpPr txBox="1"/>
              <p:nvPr/>
            </p:nvSpPr>
            <p:spPr>
              <a:xfrm>
                <a:off x="5467350" y="1881993"/>
                <a:ext cx="4046220" cy="923330"/>
              </a:xfrm>
              <a:prstGeom prst="rect">
                <a:avLst/>
              </a:prstGeom>
              <a:noFill/>
            </p:spPr>
            <p:txBody>
              <a:bodyPr wrap="square" rtlCol="0">
                <a:spAutoFit/>
              </a:bodyPr>
              <a:lstStyle/>
              <a:p>
                <a14:m>
                  <m:oMath xmlns:m="http://schemas.openxmlformats.org/officeDocument/2006/math">
                    <m:r>
                      <a:rPr lang="en-US" altLang="ja-JP" i="1">
                        <a:latin typeface="Cambria Math" panose="02040503050406030204" pitchFamily="18" charset="0"/>
                      </a:rPr>
                      <m:t>𝑆</m:t>
                    </m:r>
                  </m:oMath>
                </a14:m>
                <a:r>
                  <a:rPr lang="ja-JP" altLang="en-US" dirty="0"/>
                  <a:t>はデータによって決まっている</a:t>
                </a:r>
                <a:endParaRPr lang="en-US" altLang="ja-JP" dirty="0"/>
              </a:p>
              <a:p>
                <a14:m>
                  <m:oMath xmlns:m="http://schemas.openxmlformats.org/officeDocument/2006/math">
                    <m:r>
                      <a:rPr lang="en-US" altLang="ja-JP" b="1">
                        <a:latin typeface="Cambria Math" panose="02040503050406030204" pitchFamily="18" charset="0"/>
                      </a:rPr>
                      <m:t>𝐮</m:t>
                    </m:r>
                  </m:oMath>
                </a14:m>
                <a:r>
                  <a:rPr lang="ja-JP" altLang="en-US" dirty="0"/>
                  <a:t>を最大化するしかない</a:t>
                </a:r>
                <a:endParaRPr lang="en-US" altLang="ja-JP" dirty="0"/>
              </a:p>
              <a:p>
                <a:r>
                  <a:rPr lang="ja-JP" altLang="en-US" dirty="0"/>
                  <a:t>それも</a:t>
                </a:r>
                <a14:m>
                  <m:oMath xmlns:m="http://schemas.openxmlformats.org/officeDocument/2006/math">
                    <m:r>
                      <a:rPr lang="en-US" altLang="ja-JP" b="1">
                        <a:latin typeface="Cambria Math" panose="02040503050406030204" pitchFamily="18" charset="0"/>
                      </a:rPr>
                      <m:t>𝐮</m:t>
                    </m:r>
                  </m:oMath>
                </a14:m>
                <a:r>
                  <a:rPr lang="ja-JP" altLang="en-US" dirty="0"/>
                  <a:t>＝∞とならないように</a:t>
                </a:r>
                <a:endParaRPr lang="en-US" dirty="0"/>
              </a:p>
            </p:txBody>
          </p:sp>
        </mc:Choice>
        <mc:Fallback>
          <p:sp>
            <p:nvSpPr>
              <p:cNvPr id="9" name="テキスト ボックス 8">
                <a:extLst>
                  <a:ext uri="{FF2B5EF4-FFF2-40B4-BE49-F238E27FC236}">
                    <a16:creationId xmlns:a16="http://schemas.microsoft.com/office/drawing/2014/main" id="{279A04C5-08E1-4C0D-AA72-7EDD2F61409A}"/>
                  </a:ext>
                </a:extLst>
              </p:cNvPr>
              <p:cNvSpPr txBox="1">
                <a:spLocks noRot="1" noChangeAspect="1" noMove="1" noResize="1" noEditPoints="1" noAdjustHandles="1" noChangeArrowheads="1" noChangeShapeType="1" noTextEdit="1"/>
              </p:cNvSpPr>
              <p:nvPr/>
            </p:nvSpPr>
            <p:spPr>
              <a:xfrm>
                <a:off x="5467350" y="1881993"/>
                <a:ext cx="4046220" cy="923330"/>
              </a:xfrm>
              <a:prstGeom prst="rect">
                <a:avLst/>
              </a:prstGeom>
              <a:blipFill>
                <a:blip r:embed="rId3"/>
                <a:stretch>
                  <a:fillRect l="-1355" t="-3311" b="-105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EA9165F-300F-48F8-9EE7-9CB580BBA44B}"/>
                  </a:ext>
                </a:extLst>
              </p:cNvPr>
              <p:cNvSpPr txBox="1"/>
              <p:nvPr/>
            </p:nvSpPr>
            <p:spPr>
              <a:xfrm>
                <a:off x="695447" y="3475789"/>
                <a:ext cx="4862357" cy="430887"/>
              </a:xfrm>
              <a:prstGeom prst="rect">
                <a:avLst/>
              </a:prstGeom>
              <a:noFill/>
            </p:spPr>
            <p:txBody>
              <a:bodyPr wrap="none" lIns="0" tIns="0" rIns="0" bIns="0" rtlCol="0">
                <a:spAutoFit/>
              </a:bodyPr>
              <a:lstStyle/>
              <a:p>
                <a14:m>
                  <m:oMath xmlns:m="http://schemas.openxmlformats.org/officeDocument/2006/math">
                    <m:sSup>
                      <m:sSupPr>
                        <m:ctrlPr>
                          <a:rPr lang="en-US" altLang="ja-JP" sz="2800" i="1" smtClean="0">
                            <a:latin typeface="Cambria Math" panose="02040503050406030204" pitchFamily="18" charset="0"/>
                          </a:rPr>
                        </m:ctrlPr>
                      </m:sSupPr>
                      <m:e>
                        <m:r>
                          <a:rPr lang="en-US" altLang="ja-JP" sz="2800" b="1">
                            <a:latin typeface="Cambria Math" panose="02040503050406030204" pitchFamily="18" charset="0"/>
                          </a:rPr>
                          <m:t>𝐮</m:t>
                        </m:r>
                      </m:e>
                      <m:sup>
                        <m:r>
                          <a:rPr lang="en-US" altLang="ja-JP" sz="2800" i="1">
                            <a:latin typeface="Cambria Math" panose="02040503050406030204" pitchFamily="18" charset="0"/>
                          </a:rPr>
                          <m:t>𝑇</m:t>
                        </m:r>
                      </m:sup>
                    </m:sSup>
                    <m:r>
                      <a:rPr lang="en-US" altLang="ja-JP" sz="2800" b="0" i="1" smtClean="0">
                        <a:latin typeface="Cambria Math" panose="02040503050406030204" pitchFamily="18" charset="0"/>
                      </a:rPr>
                      <m:t>𝑆</m:t>
                    </m:r>
                    <m:r>
                      <a:rPr lang="en-US" altLang="ja-JP" sz="2800" b="1">
                        <a:latin typeface="Cambria Math" panose="02040503050406030204" pitchFamily="18" charset="0"/>
                      </a:rPr>
                      <m:t>𝐮</m:t>
                    </m:r>
                    <m:r>
                      <a:rPr lang="en-US" altLang="ja-JP" sz="2800" b="1" i="0" smtClean="0">
                        <a:latin typeface="Cambria Math" panose="02040503050406030204" pitchFamily="18" charset="0"/>
                      </a:rPr>
                      <m:t>+</m:t>
                    </m:r>
                    <m:r>
                      <a:rPr lang="ja-JP" altLang="en-US" sz="2800" b="0" i="1" smtClean="0">
                        <a:latin typeface="Cambria Math" panose="02040503050406030204" pitchFamily="18" charset="0"/>
                      </a:rPr>
                      <m:t>𝜆</m:t>
                    </m:r>
                    <m:d>
                      <m:dPr>
                        <m:ctrlPr>
                          <a:rPr lang="en-US" altLang="ja-JP" sz="2800" b="1" i="1" smtClean="0">
                            <a:latin typeface="Cambria Math" panose="02040503050406030204" pitchFamily="18" charset="0"/>
                          </a:rPr>
                        </m:ctrlPr>
                      </m:dPr>
                      <m:e>
                        <m:r>
                          <a:rPr lang="en-US" altLang="ja-JP" sz="2800" b="0" i="1" smtClean="0">
                            <a:latin typeface="Cambria Math" panose="02040503050406030204" pitchFamily="18" charset="0"/>
                          </a:rPr>
                          <m:t>1</m:t>
                        </m:r>
                        <m:r>
                          <a:rPr lang="en-US" altLang="ja-JP" sz="2800" b="1"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b="1">
                                <a:latin typeface="Cambria Math" panose="02040503050406030204" pitchFamily="18" charset="0"/>
                              </a:rPr>
                              <m:t>𝐮</m:t>
                            </m:r>
                          </m:e>
                          <m:sup>
                            <m:r>
                              <a:rPr lang="en-US" altLang="ja-JP" sz="2800" i="1">
                                <a:latin typeface="Cambria Math" panose="02040503050406030204" pitchFamily="18" charset="0"/>
                              </a:rPr>
                              <m:t>𝑇</m:t>
                            </m:r>
                          </m:sup>
                        </m:sSup>
                        <m:r>
                          <a:rPr lang="en-US" altLang="ja-JP" sz="2800" b="1">
                            <a:latin typeface="Cambria Math" panose="02040503050406030204" pitchFamily="18" charset="0"/>
                          </a:rPr>
                          <m:t>𝐮</m:t>
                        </m:r>
                      </m:e>
                    </m:d>
                  </m:oMath>
                </a14:m>
                <a:r>
                  <a:rPr lang="ja-JP" altLang="en-US" sz="2800" dirty="0"/>
                  <a:t>　　</a:t>
                </a:r>
                <a:r>
                  <a:rPr lang="en-US" altLang="ja-JP" b="1" dirty="0">
                    <a:latin typeface="Cambria Math" panose="02040503050406030204" pitchFamily="18" charset="0"/>
                    <a:ea typeface="Cambria Math" panose="02040503050406030204" pitchFamily="18" charset="0"/>
                  </a:rPr>
                  <a:t>u</a:t>
                </a:r>
                <a:r>
                  <a:rPr lang="ja-JP" altLang="en-US" dirty="0" err="1"/>
                  <a:t>で偏</a:t>
                </a:r>
                <a:r>
                  <a:rPr lang="ja-JP" altLang="en-US" dirty="0"/>
                  <a:t>微分</a:t>
                </a:r>
                <a:endParaRPr lang="en-US" sz="2800" dirty="0"/>
              </a:p>
            </p:txBody>
          </p:sp>
        </mc:Choice>
        <mc:Fallback>
          <p:sp>
            <p:nvSpPr>
              <p:cNvPr id="12" name="テキスト ボックス 11">
                <a:extLst>
                  <a:ext uri="{FF2B5EF4-FFF2-40B4-BE49-F238E27FC236}">
                    <a16:creationId xmlns:a16="http://schemas.microsoft.com/office/drawing/2014/main" id="{5EA9165F-300F-48F8-9EE7-9CB580BBA44B}"/>
                  </a:ext>
                </a:extLst>
              </p:cNvPr>
              <p:cNvSpPr txBox="1">
                <a:spLocks noRot="1" noChangeAspect="1" noMove="1" noResize="1" noEditPoints="1" noAdjustHandles="1" noChangeArrowheads="1" noChangeShapeType="1" noTextEdit="1"/>
              </p:cNvSpPr>
              <p:nvPr/>
            </p:nvSpPr>
            <p:spPr>
              <a:xfrm>
                <a:off x="695447" y="3475789"/>
                <a:ext cx="4862357" cy="430887"/>
              </a:xfrm>
              <a:prstGeom prst="rect">
                <a:avLst/>
              </a:prstGeom>
              <a:blipFill>
                <a:blip r:embed="rId4"/>
                <a:stretch>
                  <a:fillRect b="-25352"/>
                </a:stretch>
              </a:blipFill>
            </p:spPr>
            <p:txBody>
              <a:bodyPr/>
              <a:lstStyle/>
              <a:p>
                <a:r>
                  <a:rPr lang="en-US">
                    <a:noFill/>
                  </a:rPr>
                  <a:t> </a:t>
                </a:r>
              </a:p>
            </p:txBody>
          </p:sp>
        </mc:Fallback>
      </mc:AlternateContent>
      <p:sp>
        <p:nvSpPr>
          <p:cNvPr id="10" name="矢印: 下 9">
            <a:extLst>
              <a:ext uri="{FF2B5EF4-FFF2-40B4-BE49-F238E27FC236}">
                <a16:creationId xmlns:a16="http://schemas.microsoft.com/office/drawing/2014/main" id="{002E961A-A2D7-4D1E-A8C0-8015A0E578E7}"/>
              </a:ext>
            </a:extLst>
          </p:cNvPr>
          <p:cNvSpPr/>
          <p:nvPr/>
        </p:nvSpPr>
        <p:spPr>
          <a:xfrm>
            <a:off x="1851660" y="2735580"/>
            <a:ext cx="754380" cy="607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C04B2D38-E112-4BBD-A9BD-7A3865B6BDA9}"/>
                  </a:ext>
                </a:extLst>
              </p:cNvPr>
              <p:cNvSpPr txBox="1"/>
              <p:nvPr/>
            </p:nvSpPr>
            <p:spPr>
              <a:xfrm>
                <a:off x="2834640" y="2856180"/>
                <a:ext cx="2545228" cy="369332"/>
              </a:xfrm>
              <a:prstGeom prst="rect">
                <a:avLst/>
              </a:prstGeom>
              <a:noFill/>
            </p:spPr>
            <p:txBody>
              <a:bodyPr wrap="square" rtlCol="0">
                <a:spAutoFit/>
              </a:bodyPr>
              <a:lstStyle/>
              <a:p>
                <a:r>
                  <a:rPr lang="ja-JP" altLang="en-US" dirty="0"/>
                  <a:t>制約</a:t>
                </a:r>
                <a14:m>
                  <m:oMath xmlns:m="http://schemas.openxmlformats.org/officeDocument/2006/math">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r>
                      <a:rPr lang="en-US" altLang="ja-JP" b="1">
                        <a:latin typeface="Cambria Math" panose="02040503050406030204" pitchFamily="18" charset="0"/>
                      </a:rPr>
                      <m:t>𝐮</m:t>
                    </m:r>
                    <m:r>
                      <a:rPr lang="en-US" altLang="ja-JP" b="1">
                        <a:latin typeface="Cambria Math" panose="02040503050406030204" pitchFamily="18" charset="0"/>
                      </a:rPr>
                      <m:t>=</m:t>
                    </m:r>
                    <m:r>
                      <a:rPr lang="en-US" altLang="ja-JP">
                        <a:latin typeface="Cambria Math" panose="02040503050406030204" pitchFamily="18" charset="0"/>
                      </a:rPr>
                      <m:t>1</m:t>
                    </m:r>
                  </m:oMath>
                </a14:m>
                <a:r>
                  <a:rPr lang="ja-JP" altLang="en-US" dirty="0"/>
                  <a:t>を追加</a:t>
                </a:r>
                <a:endParaRPr lang="en-US" dirty="0"/>
              </a:p>
            </p:txBody>
          </p:sp>
        </mc:Choice>
        <mc:Fallback>
          <p:sp>
            <p:nvSpPr>
              <p:cNvPr id="11" name="テキスト ボックス 10">
                <a:extLst>
                  <a:ext uri="{FF2B5EF4-FFF2-40B4-BE49-F238E27FC236}">
                    <a16:creationId xmlns:a16="http://schemas.microsoft.com/office/drawing/2014/main" id="{C04B2D38-E112-4BBD-A9BD-7A3865B6BDA9}"/>
                  </a:ext>
                </a:extLst>
              </p:cNvPr>
              <p:cNvSpPr txBox="1">
                <a:spLocks noRot="1" noChangeAspect="1" noMove="1" noResize="1" noEditPoints="1" noAdjustHandles="1" noChangeArrowheads="1" noChangeShapeType="1" noTextEdit="1"/>
              </p:cNvSpPr>
              <p:nvPr/>
            </p:nvSpPr>
            <p:spPr>
              <a:xfrm>
                <a:off x="2834640" y="2856180"/>
                <a:ext cx="2545228" cy="369332"/>
              </a:xfrm>
              <a:prstGeom prst="rect">
                <a:avLst/>
              </a:prstGeom>
              <a:blipFill>
                <a:blip r:embed="rId5"/>
                <a:stretch>
                  <a:fillRect l="-1914" t="-8333"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正方形/長方形 12">
                <a:extLst>
                  <a:ext uri="{FF2B5EF4-FFF2-40B4-BE49-F238E27FC236}">
                    <a16:creationId xmlns:a16="http://schemas.microsoft.com/office/drawing/2014/main" id="{17298B23-FDA0-447B-9EF8-15A62437ACB1}"/>
                  </a:ext>
                </a:extLst>
              </p:cNvPr>
              <p:cNvSpPr/>
              <p:nvPr/>
            </p:nvSpPr>
            <p:spPr>
              <a:xfrm>
                <a:off x="695447" y="4654961"/>
                <a:ext cx="3171061" cy="461665"/>
              </a:xfrm>
              <a:prstGeom prst="rect">
                <a:avLst/>
              </a:prstGeom>
            </p:spPr>
            <p:txBody>
              <a:bodyPr wrap="none">
                <a:spAutoFit/>
              </a:bodyPr>
              <a:lstStyle/>
              <a:p>
                <a14:m>
                  <m:oMath xmlns:m="http://schemas.openxmlformats.org/officeDocument/2006/math">
                    <m:r>
                      <a:rPr lang="en-US" altLang="ja-JP" sz="2400" i="1" smtClean="0">
                        <a:latin typeface="Cambria Math" panose="02040503050406030204" pitchFamily="18" charset="0"/>
                      </a:rPr>
                      <m:t>𝑆</m:t>
                    </m:r>
                    <m:r>
                      <a:rPr lang="en-US" altLang="ja-JP" sz="2400" b="1">
                        <a:latin typeface="Cambria Math" panose="02040503050406030204" pitchFamily="18" charset="0"/>
                      </a:rPr>
                      <m:t>𝐮</m:t>
                    </m:r>
                    <m:r>
                      <a:rPr lang="en-US" altLang="ja-JP" sz="2400" b="0" i="1" smtClean="0">
                        <a:latin typeface="Cambria Math" panose="02040503050406030204" pitchFamily="18" charset="0"/>
                      </a:rPr>
                      <m:t>−</m:t>
                    </m:r>
                    <m:r>
                      <a:rPr lang="ja-JP" altLang="en-US" sz="2400" i="1">
                        <a:latin typeface="Cambria Math" panose="02040503050406030204" pitchFamily="18" charset="0"/>
                      </a:rPr>
                      <m:t>𝜆</m:t>
                    </m:r>
                    <m:r>
                      <a:rPr lang="en-US" altLang="ja-JP" sz="2400" b="1" i="0" smtClean="0">
                        <a:latin typeface="Cambria Math" panose="02040503050406030204" pitchFamily="18" charset="0"/>
                      </a:rPr>
                      <m:t>𝐮</m:t>
                    </m:r>
                    <m:r>
                      <a:rPr lang="en-US" altLang="ja-JP" sz="2400" b="1" i="1" smtClean="0">
                        <a:latin typeface="Cambria Math" panose="02040503050406030204" pitchFamily="18" charset="0"/>
                      </a:rPr>
                      <m:t>=</m:t>
                    </m:r>
                    <m:r>
                      <a:rPr lang="en-US" altLang="ja-JP" sz="2400" b="0" i="0" smtClean="0">
                        <a:latin typeface="Cambria Math" panose="02040503050406030204" pitchFamily="18" charset="0"/>
                      </a:rPr>
                      <m:t>0</m:t>
                    </m:r>
                  </m:oMath>
                </a14:m>
                <a:r>
                  <a:rPr lang="ja-JP" altLang="en-US" sz="2400" dirty="0"/>
                  <a:t>→</a:t>
                </a:r>
                <a:r>
                  <a:rPr lang="en-US" altLang="ja-JP" sz="2400" dirty="0"/>
                  <a:t> </a:t>
                </a:r>
                <a14:m>
                  <m:oMath xmlns:m="http://schemas.openxmlformats.org/officeDocument/2006/math">
                    <m:r>
                      <a:rPr lang="en-US" altLang="ja-JP" sz="2400" i="1">
                        <a:latin typeface="Cambria Math" panose="02040503050406030204" pitchFamily="18" charset="0"/>
                      </a:rPr>
                      <m:t>𝑆</m:t>
                    </m:r>
                    <m:r>
                      <a:rPr lang="en-US" altLang="ja-JP" sz="2400" b="1">
                        <a:latin typeface="Cambria Math" panose="02040503050406030204" pitchFamily="18" charset="0"/>
                      </a:rPr>
                      <m:t>𝐮</m:t>
                    </m:r>
                    <m:r>
                      <a:rPr lang="ja-JP" altLang="en-US" sz="2400" b="1" i="1">
                        <a:latin typeface="Cambria Math" panose="02040503050406030204" pitchFamily="18" charset="0"/>
                      </a:rPr>
                      <m:t>＝</m:t>
                    </m:r>
                    <m:r>
                      <a:rPr lang="ja-JP" altLang="en-US" sz="2400" i="1">
                        <a:latin typeface="Cambria Math" panose="02040503050406030204" pitchFamily="18" charset="0"/>
                      </a:rPr>
                      <m:t>𝜆</m:t>
                    </m:r>
                    <m:r>
                      <a:rPr lang="en-US" altLang="ja-JP" sz="2400" b="1">
                        <a:latin typeface="Cambria Math" panose="02040503050406030204" pitchFamily="18" charset="0"/>
                      </a:rPr>
                      <m:t>𝐮</m:t>
                    </m:r>
                  </m:oMath>
                </a14:m>
                <a:endParaRPr lang="en-US" sz="2400" dirty="0"/>
              </a:p>
            </p:txBody>
          </p:sp>
        </mc:Choice>
        <mc:Fallback>
          <p:sp>
            <p:nvSpPr>
              <p:cNvPr id="13" name="正方形/長方形 12">
                <a:extLst>
                  <a:ext uri="{FF2B5EF4-FFF2-40B4-BE49-F238E27FC236}">
                    <a16:creationId xmlns:a16="http://schemas.microsoft.com/office/drawing/2014/main" id="{17298B23-FDA0-447B-9EF8-15A62437ACB1}"/>
                  </a:ext>
                </a:extLst>
              </p:cNvPr>
              <p:cNvSpPr>
                <a:spLocks noRot="1" noChangeAspect="1" noMove="1" noResize="1" noEditPoints="1" noAdjustHandles="1" noChangeArrowheads="1" noChangeShapeType="1" noTextEdit="1"/>
              </p:cNvSpPr>
              <p:nvPr/>
            </p:nvSpPr>
            <p:spPr>
              <a:xfrm>
                <a:off x="695447" y="4654961"/>
                <a:ext cx="3171061" cy="461665"/>
              </a:xfrm>
              <a:prstGeom prst="rect">
                <a:avLst/>
              </a:prstGeom>
              <a:blipFill>
                <a:blip r:embed="rId6"/>
                <a:stretch>
                  <a:fillRect l="-385" t="-10667" b="-30667"/>
                </a:stretch>
              </a:blipFill>
            </p:spPr>
            <p:txBody>
              <a:bodyPr/>
              <a:lstStyle/>
              <a:p>
                <a:r>
                  <a:rPr lang="en-US">
                    <a:noFill/>
                  </a:rPr>
                  <a:t> </a:t>
                </a:r>
              </a:p>
            </p:txBody>
          </p:sp>
        </mc:Fallback>
      </mc:AlternateContent>
      <p:sp>
        <p:nvSpPr>
          <p:cNvPr id="14" name="テキスト ボックス 13">
            <a:extLst>
              <a:ext uri="{FF2B5EF4-FFF2-40B4-BE49-F238E27FC236}">
                <a16:creationId xmlns:a16="http://schemas.microsoft.com/office/drawing/2014/main" id="{1A274BB1-77A7-4397-A549-ACA07508AC32}"/>
              </a:ext>
            </a:extLst>
          </p:cNvPr>
          <p:cNvSpPr txBox="1"/>
          <p:nvPr/>
        </p:nvSpPr>
        <p:spPr>
          <a:xfrm>
            <a:off x="4328160" y="4691510"/>
            <a:ext cx="3474720" cy="369332"/>
          </a:xfrm>
          <a:prstGeom prst="rect">
            <a:avLst/>
          </a:prstGeom>
          <a:noFill/>
        </p:spPr>
        <p:txBody>
          <a:bodyPr wrap="square" rtlCol="0">
            <a:spAutoFit/>
          </a:bodyPr>
          <a:lstStyle/>
          <a:p>
            <a:r>
              <a:rPr lang="ja-JP" altLang="en-US" dirty="0"/>
              <a:t>固有値問題　</a:t>
            </a:r>
            <a:r>
              <a:rPr lang="en-US" altLang="ja-JP" dirty="0"/>
              <a:t>λ</a:t>
            </a:r>
            <a:r>
              <a:rPr lang="ja-JP" altLang="en-US" dirty="0"/>
              <a:t>は</a:t>
            </a:r>
            <a:r>
              <a:rPr lang="en-US" altLang="ja-JP" i="1" dirty="0">
                <a:latin typeface="Cambria Math" panose="02040503050406030204" pitchFamily="18" charset="0"/>
                <a:ea typeface="Cambria Math" panose="02040503050406030204" pitchFamily="18" charset="0"/>
              </a:rPr>
              <a:t>S</a:t>
            </a:r>
            <a:r>
              <a:rPr lang="ja-JP" altLang="en-US" dirty="0"/>
              <a:t>の固有値</a:t>
            </a:r>
            <a:endParaRPr lang="en-US" dirty="0"/>
          </a:p>
        </p:txBody>
      </p:sp>
      <p:sp>
        <p:nvSpPr>
          <p:cNvPr id="17" name="矢印: 下 16">
            <a:extLst>
              <a:ext uri="{FF2B5EF4-FFF2-40B4-BE49-F238E27FC236}">
                <a16:creationId xmlns:a16="http://schemas.microsoft.com/office/drawing/2014/main" id="{BBAA33B5-8D89-44AD-9AC4-5F00C18BA7FA}"/>
              </a:ext>
            </a:extLst>
          </p:cNvPr>
          <p:cNvSpPr/>
          <p:nvPr/>
        </p:nvSpPr>
        <p:spPr>
          <a:xfrm>
            <a:off x="1844101" y="4083593"/>
            <a:ext cx="754380" cy="607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矢印: 下 17">
            <a:extLst>
              <a:ext uri="{FF2B5EF4-FFF2-40B4-BE49-F238E27FC236}">
                <a16:creationId xmlns:a16="http://schemas.microsoft.com/office/drawing/2014/main" id="{AA1752B9-C915-480C-80B0-2C81E3126E15}"/>
              </a:ext>
            </a:extLst>
          </p:cNvPr>
          <p:cNvSpPr/>
          <p:nvPr/>
        </p:nvSpPr>
        <p:spPr>
          <a:xfrm>
            <a:off x="1853626" y="5175766"/>
            <a:ext cx="754380" cy="607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正方形/長方形 14">
                <a:extLst>
                  <a:ext uri="{FF2B5EF4-FFF2-40B4-BE49-F238E27FC236}">
                    <a16:creationId xmlns:a16="http://schemas.microsoft.com/office/drawing/2014/main" id="{728265E9-F39F-439B-8E1B-7EDF822FDD63}"/>
                  </a:ext>
                </a:extLst>
              </p:cNvPr>
              <p:cNvSpPr/>
              <p:nvPr/>
            </p:nvSpPr>
            <p:spPr>
              <a:xfrm>
                <a:off x="2733675" y="5291240"/>
                <a:ext cx="5500608" cy="369332"/>
              </a:xfrm>
              <a:prstGeom prst="rect">
                <a:avLst/>
              </a:prstGeom>
            </p:spPr>
            <p:txBody>
              <a:bodyPr wrap="none">
                <a:spAutoFit/>
              </a:bodyPr>
              <a:lstStyle/>
              <a:p>
                <a:r>
                  <a:rPr lang="ja-JP" altLang="en-US" dirty="0"/>
                  <a:t>左から</a:t>
                </a:r>
                <a14:m>
                  <m:oMath xmlns:m="http://schemas.openxmlformats.org/officeDocument/2006/math">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r>
                      <a:rPr lang="ja-JP" altLang="en-US" i="1">
                        <a:latin typeface="Cambria Math" panose="02040503050406030204" pitchFamily="18" charset="0"/>
                      </a:rPr>
                      <m:t>を</m:t>
                    </m:r>
                    <m:r>
                      <a:rPr lang="ja-JP" altLang="en-US" i="1" dirty="0">
                        <a:latin typeface="Cambria Math" panose="02040503050406030204" pitchFamily="18" charset="0"/>
                      </a:rPr>
                      <m:t>かけ</m:t>
                    </m:r>
                    <m:r>
                      <a:rPr lang="ja-JP" altLang="en-US" i="1" dirty="0">
                        <a:latin typeface="Cambria Math" panose="02040503050406030204" pitchFamily="18" charset="0"/>
                      </a:rPr>
                      <m:t>、</m:t>
                    </m:r>
                  </m:oMath>
                </a14:m>
                <a:r>
                  <a:rPr lang="en-US" altLang="ja-JP" b="1" dirty="0">
                    <a:latin typeface="Cambria Math" panose="02040503050406030204" pitchFamily="18" charset="0"/>
                    <a:ea typeface="Cambria Math" panose="02040503050406030204" pitchFamily="18" charset="0"/>
                  </a:rPr>
                  <a:t>u</a:t>
                </a:r>
                <a:r>
                  <a:rPr lang="ja-JP" altLang="en-US" dirty="0"/>
                  <a:t>を単位ベクトルとする</a:t>
                </a:r>
                <a:r>
                  <a:rPr lang="en-US" altLang="ja-JP" dirty="0"/>
                  <a:t>(</a:t>
                </a:r>
                <a14:m>
                  <m:oMath xmlns:m="http://schemas.openxmlformats.org/officeDocument/2006/math">
                    <m:sSup>
                      <m:sSupPr>
                        <m:ctrlPr>
                          <a:rPr lang="en-US" altLang="ja-JP" i="1">
                            <a:latin typeface="Cambria Math" panose="02040503050406030204" pitchFamily="18" charset="0"/>
                          </a:rPr>
                        </m:ctrlPr>
                      </m:sSupPr>
                      <m:e>
                        <m:r>
                          <a:rPr lang="en-US" altLang="ja-JP" b="1">
                            <a:latin typeface="Cambria Math" panose="02040503050406030204" pitchFamily="18" charset="0"/>
                          </a:rPr>
                          <m:t>𝐮</m:t>
                        </m:r>
                      </m:e>
                      <m:sup>
                        <m:r>
                          <a:rPr lang="en-US" altLang="ja-JP" i="1">
                            <a:latin typeface="Cambria Math" panose="02040503050406030204" pitchFamily="18" charset="0"/>
                          </a:rPr>
                          <m:t>𝑇</m:t>
                        </m:r>
                      </m:sup>
                    </m:sSup>
                    <m:r>
                      <a:rPr lang="en-US" altLang="ja-JP" b="1">
                        <a:latin typeface="Cambria Math" panose="02040503050406030204" pitchFamily="18" charset="0"/>
                      </a:rPr>
                      <m:t>𝐮</m:t>
                    </m:r>
                    <m:r>
                      <a:rPr lang="en-US" altLang="ja-JP" b="1" i="0" smtClean="0">
                        <a:latin typeface="Cambria Math" panose="02040503050406030204" pitchFamily="18" charset="0"/>
                      </a:rPr>
                      <m:t>=</m:t>
                    </m:r>
                    <m:r>
                      <a:rPr lang="en-US" altLang="ja-JP" b="0" i="0" smtClean="0">
                        <a:latin typeface="Cambria Math" panose="02040503050406030204" pitchFamily="18" charset="0"/>
                      </a:rPr>
                      <m:t>1</m:t>
                    </m:r>
                    <m:r>
                      <a:rPr lang="en-US" altLang="ja-JP" b="1" i="0" smtClean="0">
                        <a:latin typeface="Cambria Math" panose="02040503050406030204" pitchFamily="18" charset="0"/>
                      </a:rPr>
                      <m:t>)</m:t>
                    </m:r>
                  </m:oMath>
                </a14:m>
                <a:endParaRPr lang="en-US" dirty="0"/>
              </a:p>
            </p:txBody>
          </p:sp>
        </mc:Choice>
        <mc:Fallback>
          <p:sp>
            <p:nvSpPr>
              <p:cNvPr id="15" name="正方形/長方形 14">
                <a:extLst>
                  <a:ext uri="{FF2B5EF4-FFF2-40B4-BE49-F238E27FC236}">
                    <a16:creationId xmlns:a16="http://schemas.microsoft.com/office/drawing/2014/main" id="{728265E9-F39F-439B-8E1B-7EDF822FDD63}"/>
                  </a:ext>
                </a:extLst>
              </p:cNvPr>
              <p:cNvSpPr>
                <a:spLocks noRot="1" noChangeAspect="1" noMove="1" noResize="1" noEditPoints="1" noAdjustHandles="1" noChangeArrowheads="1" noChangeShapeType="1" noTextEdit="1"/>
              </p:cNvSpPr>
              <p:nvPr/>
            </p:nvSpPr>
            <p:spPr>
              <a:xfrm>
                <a:off x="2733675" y="5291240"/>
                <a:ext cx="5500608" cy="369332"/>
              </a:xfrm>
              <a:prstGeom prst="rect">
                <a:avLst/>
              </a:prstGeom>
              <a:blipFill>
                <a:blip r:embed="rId7"/>
                <a:stretch>
                  <a:fillRect l="-886" t="-13115"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正方形/長方形 15">
                <a:extLst>
                  <a:ext uri="{FF2B5EF4-FFF2-40B4-BE49-F238E27FC236}">
                    <a16:creationId xmlns:a16="http://schemas.microsoft.com/office/drawing/2014/main" id="{86C69ACC-9C7C-42EC-93A9-62869B4B1371}"/>
                  </a:ext>
                </a:extLst>
              </p:cNvPr>
              <p:cNvSpPr/>
              <p:nvPr/>
            </p:nvSpPr>
            <p:spPr>
              <a:xfrm>
                <a:off x="638628" y="5947255"/>
                <a:ext cx="2660832" cy="4616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ja-JP" sz="2400" i="1" smtClean="0">
                              <a:latin typeface="Cambria Math" panose="02040503050406030204" pitchFamily="18" charset="0"/>
                            </a:rPr>
                          </m:ctrlPr>
                        </m:sSupPr>
                        <m:e>
                          <m:r>
                            <a:rPr lang="en-US" altLang="ja-JP" sz="2400" b="1">
                              <a:latin typeface="Cambria Math" panose="02040503050406030204" pitchFamily="18" charset="0"/>
                            </a:rPr>
                            <m:t>𝐮</m:t>
                          </m:r>
                        </m:e>
                        <m:sup>
                          <m:r>
                            <a:rPr lang="en-US" altLang="ja-JP" sz="2400" i="1">
                              <a:latin typeface="Cambria Math" panose="02040503050406030204" pitchFamily="18" charset="0"/>
                            </a:rPr>
                            <m:t>𝑇</m:t>
                          </m:r>
                        </m:sup>
                      </m:sSup>
                      <m:r>
                        <a:rPr lang="en-US" altLang="ja-JP" sz="2400" i="1">
                          <a:latin typeface="Cambria Math" panose="02040503050406030204" pitchFamily="18" charset="0"/>
                        </a:rPr>
                        <m:t>𝑆</m:t>
                      </m:r>
                      <m:r>
                        <a:rPr lang="en-US" altLang="ja-JP" sz="2400" b="1">
                          <a:latin typeface="Cambria Math" panose="02040503050406030204" pitchFamily="18" charset="0"/>
                        </a:rPr>
                        <m:t>𝐮</m:t>
                      </m:r>
                      <m:r>
                        <a:rPr lang="en-US" altLang="ja-JP" sz="2400" b="1" i="1" smtClean="0">
                          <a:latin typeface="Cambria Math" panose="02040503050406030204" pitchFamily="18" charset="0"/>
                        </a:rPr>
                        <m:t>=</m:t>
                      </m:r>
                      <m:r>
                        <a:rPr lang="ja-JP" altLang="en-US" sz="2400" i="1">
                          <a:latin typeface="Cambria Math" panose="02040503050406030204" pitchFamily="18" charset="0"/>
                        </a:rPr>
                        <m:t>𝜆</m:t>
                      </m:r>
                      <m:sSup>
                        <m:sSupPr>
                          <m:ctrlPr>
                            <a:rPr lang="en-US" altLang="ja-JP" sz="2400" i="1">
                              <a:latin typeface="Cambria Math" panose="02040503050406030204" pitchFamily="18" charset="0"/>
                            </a:rPr>
                          </m:ctrlPr>
                        </m:sSupPr>
                        <m:e>
                          <m:r>
                            <a:rPr lang="en-US" altLang="ja-JP" sz="2400" b="1">
                              <a:latin typeface="Cambria Math" panose="02040503050406030204" pitchFamily="18" charset="0"/>
                            </a:rPr>
                            <m:t>𝐮</m:t>
                          </m:r>
                        </m:e>
                        <m:sup>
                          <m:r>
                            <a:rPr lang="en-US" altLang="ja-JP" sz="2400" i="1">
                              <a:latin typeface="Cambria Math" panose="02040503050406030204" pitchFamily="18" charset="0"/>
                            </a:rPr>
                            <m:t>𝑇</m:t>
                          </m:r>
                        </m:sup>
                      </m:sSup>
                      <m:r>
                        <a:rPr lang="en-US" altLang="ja-JP" sz="2400" b="1">
                          <a:latin typeface="Cambria Math" panose="02040503050406030204" pitchFamily="18" charset="0"/>
                        </a:rPr>
                        <m:t>𝐮</m:t>
                      </m:r>
                      <m:r>
                        <a:rPr lang="en-US" altLang="ja-JP" sz="2400" b="1" i="0" smtClean="0">
                          <a:latin typeface="Cambria Math" panose="02040503050406030204" pitchFamily="18" charset="0"/>
                        </a:rPr>
                        <m:t>=</m:t>
                      </m:r>
                      <m:r>
                        <a:rPr lang="ja-JP" altLang="en-US" sz="2400" i="1">
                          <a:latin typeface="Cambria Math" panose="02040503050406030204" pitchFamily="18" charset="0"/>
                        </a:rPr>
                        <m:t>𝜆</m:t>
                      </m:r>
                    </m:oMath>
                  </m:oMathPara>
                </a14:m>
                <a:endParaRPr lang="en-US" sz="2400" dirty="0"/>
              </a:p>
            </p:txBody>
          </p:sp>
        </mc:Choice>
        <mc:Fallback>
          <p:sp>
            <p:nvSpPr>
              <p:cNvPr id="16" name="正方形/長方形 15">
                <a:extLst>
                  <a:ext uri="{FF2B5EF4-FFF2-40B4-BE49-F238E27FC236}">
                    <a16:creationId xmlns:a16="http://schemas.microsoft.com/office/drawing/2014/main" id="{86C69ACC-9C7C-42EC-93A9-62869B4B1371}"/>
                  </a:ext>
                </a:extLst>
              </p:cNvPr>
              <p:cNvSpPr>
                <a:spLocks noRot="1" noChangeAspect="1" noMove="1" noResize="1" noEditPoints="1" noAdjustHandles="1" noChangeArrowheads="1" noChangeShapeType="1" noTextEdit="1"/>
              </p:cNvSpPr>
              <p:nvPr/>
            </p:nvSpPr>
            <p:spPr>
              <a:xfrm>
                <a:off x="638628" y="5947255"/>
                <a:ext cx="2660832" cy="461665"/>
              </a:xfrm>
              <a:prstGeom prst="rect">
                <a:avLst/>
              </a:prstGeom>
              <a:blipFill>
                <a:blip r:embed="rId8"/>
                <a:stretch>
                  <a:fillRect/>
                </a:stretch>
              </a:blipFill>
            </p:spPr>
            <p:txBody>
              <a:bodyPr/>
              <a:lstStyle/>
              <a:p>
                <a:r>
                  <a:rPr lang="en-US">
                    <a:noFill/>
                  </a:rPr>
                  <a:t> </a:t>
                </a:r>
              </a:p>
            </p:txBody>
          </p:sp>
        </mc:Fallback>
      </mc:AlternateContent>
      <p:sp>
        <p:nvSpPr>
          <p:cNvPr id="19" name="テキスト ボックス 18">
            <a:extLst>
              <a:ext uri="{FF2B5EF4-FFF2-40B4-BE49-F238E27FC236}">
                <a16:creationId xmlns:a16="http://schemas.microsoft.com/office/drawing/2014/main" id="{455F76CB-B77A-4E53-A839-B86B5D2F7F61}"/>
              </a:ext>
            </a:extLst>
          </p:cNvPr>
          <p:cNvSpPr txBox="1"/>
          <p:nvPr/>
        </p:nvSpPr>
        <p:spPr>
          <a:xfrm>
            <a:off x="3453765" y="5798637"/>
            <a:ext cx="5223510" cy="923330"/>
          </a:xfrm>
          <a:prstGeom prst="rect">
            <a:avLst/>
          </a:prstGeom>
          <a:noFill/>
          <a:ln>
            <a:solidFill>
              <a:srgbClr val="FF0000"/>
            </a:solidFill>
          </a:ln>
        </p:spPr>
        <p:txBody>
          <a:bodyPr wrap="square" rtlCol="0">
            <a:spAutoFit/>
          </a:bodyPr>
          <a:lstStyle/>
          <a:p>
            <a:r>
              <a:rPr lang="ja-JP" altLang="en-US" dirty="0"/>
              <a:t>分散を最大化</a:t>
            </a:r>
            <a:endParaRPr lang="en-US" altLang="ja-JP" dirty="0"/>
          </a:p>
          <a:p>
            <a:r>
              <a:rPr lang="ja-JP" altLang="en-US" dirty="0"/>
              <a:t>→共分散行列の固有値の中で一番大きいものに対応する固有ベクトルにデータを射影する</a:t>
            </a:r>
            <a:endParaRPr lang="en-US" dirty="0"/>
          </a:p>
        </p:txBody>
      </p:sp>
    </p:spTree>
    <p:extLst>
      <p:ext uri="{BB962C8B-B14F-4D97-AF65-F5344CB8AC3E}">
        <p14:creationId xmlns:p14="http://schemas.microsoft.com/office/powerpoint/2010/main" val="2224030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B3FAF-9021-4A44-9D60-10E32774068E}"/>
              </a:ext>
            </a:extLst>
          </p:cNvPr>
          <p:cNvSpPr>
            <a:spLocks noGrp="1"/>
          </p:cNvSpPr>
          <p:nvPr>
            <p:ph type="title"/>
          </p:nvPr>
        </p:nvSpPr>
        <p:spPr/>
        <p:txBody>
          <a:bodyPr/>
          <a:lstStyle/>
          <a:p>
            <a:r>
              <a:rPr lang="ja-JP" altLang="en-US" dirty="0"/>
              <a:t>スキルセット表</a:t>
            </a:r>
            <a:r>
              <a:rPr lang="en-US" altLang="ja-JP" dirty="0"/>
              <a:t>(</a:t>
            </a:r>
            <a:r>
              <a:rPr lang="ja-JP" altLang="en-US" dirty="0"/>
              <a:t>モデル</a:t>
            </a:r>
            <a:r>
              <a:rPr lang="en-US" altLang="ja-JP" dirty="0"/>
              <a:t>)</a:t>
            </a:r>
            <a:endParaRPr lang="en-US" dirty="0"/>
          </a:p>
        </p:txBody>
      </p:sp>
      <p:pic>
        <p:nvPicPr>
          <p:cNvPr id="7" name="コンテンツ プレースホルダー 6">
            <a:extLst>
              <a:ext uri="{FF2B5EF4-FFF2-40B4-BE49-F238E27FC236}">
                <a16:creationId xmlns:a16="http://schemas.microsoft.com/office/drawing/2014/main" id="{6D4F1559-2FC5-4E74-93C5-945566C731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195" y="2407174"/>
            <a:ext cx="7886700" cy="1821026"/>
          </a:xfrm>
        </p:spPr>
      </p:pic>
      <p:sp>
        <p:nvSpPr>
          <p:cNvPr id="8" name="四角形: 角を丸くする 7">
            <a:extLst>
              <a:ext uri="{FF2B5EF4-FFF2-40B4-BE49-F238E27FC236}">
                <a16:creationId xmlns:a16="http://schemas.microsoft.com/office/drawing/2014/main" id="{4E072470-AE5F-4317-9825-BC5A3663DE2F}"/>
              </a:ext>
            </a:extLst>
          </p:cNvPr>
          <p:cNvSpPr/>
          <p:nvPr/>
        </p:nvSpPr>
        <p:spPr>
          <a:xfrm>
            <a:off x="2637085" y="2763483"/>
            <a:ext cx="1772460" cy="394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四角形: 角を丸くする 8">
            <a:extLst>
              <a:ext uri="{FF2B5EF4-FFF2-40B4-BE49-F238E27FC236}">
                <a16:creationId xmlns:a16="http://schemas.microsoft.com/office/drawing/2014/main" id="{E69B87D1-0C59-499C-82AB-78FB1C0E3409}"/>
              </a:ext>
            </a:extLst>
          </p:cNvPr>
          <p:cNvSpPr/>
          <p:nvPr/>
        </p:nvSpPr>
        <p:spPr>
          <a:xfrm>
            <a:off x="4608760" y="2763482"/>
            <a:ext cx="1772460" cy="394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四角形: 角を丸くする 9">
            <a:extLst>
              <a:ext uri="{FF2B5EF4-FFF2-40B4-BE49-F238E27FC236}">
                <a16:creationId xmlns:a16="http://schemas.microsoft.com/office/drawing/2014/main" id="{0F15AF00-9D75-4F5E-8B5E-C2EB074E572C}"/>
              </a:ext>
            </a:extLst>
          </p:cNvPr>
          <p:cNvSpPr/>
          <p:nvPr/>
        </p:nvSpPr>
        <p:spPr>
          <a:xfrm>
            <a:off x="7056000" y="1775417"/>
            <a:ext cx="1360800" cy="2764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a:extLst>
              <a:ext uri="{FF2B5EF4-FFF2-40B4-BE49-F238E27FC236}">
                <a16:creationId xmlns:a16="http://schemas.microsoft.com/office/drawing/2014/main" id="{B951F802-3735-4B8B-88DF-44925011BE2E}"/>
              </a:ext>
            </a:extLst>
          </p:cNvPr>
          <p:cNvSpPr txBox="1"/>
          <p:nvPr/>
        </p:nvSpPr>
        <p:spPr>
          <a:xfrm>
            <a:off x="6839100" y="4602484"/>
            <a:ext cx="2095200" cy="369332"/>
          </a:xfrm>
          <a:prstGeom prst="rect">
            <a:avLst/>
          </a:prstGeom>
          <a:noFill/>
        </p:spPr>
        <p:txBody>
          <a:bodyPr wrap="square" rtlCol="0">
            <a:spAutoFit/>
          </a:bodyPr>
          <a:lstStyle/>
          <a:p>
            <a:r>
              <a:rPr lang="ja-JP" altLang="en-US" dirty="0"/>
              <a:t>獲得していない</a:t>
            </a:r>
            <a:endParaRPr lang="en-US" dirty="0"/>
          </a:p>
        </p:txBody>
      </p:sp>
      <p:sp>
        <p:nvSpPr>
          <p:cNvPr id="12" name="四角形: 角を丸くする 11">
            <a:extLst>
              <a:ext uri="{FF2B5EF4-FFF2-40B4-BE49-F238E27FC236}">
                <a16:creationId xmlns:a16="http://schemas.microsoft.com/office/drawing/2014/main" id="{912FC604-596F-458E-A540-C49F30279956}"/>
              </a:ext>
            </a:extLst>
          </p:cNvPr>
          <p:cNvSpPr/>
          <p:nvPr/>
        </p:nvSpPr>
        <p:spPr>
          <a:xfrm>
            <a:off x="1016399" y="1837684"/>
            <a:ext cx="3518841" cy="27648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テキスト ボックス 12">
            <a:extLst>
              <a:ext uri="{FF2B5EF4-FFF2-40B4-BE49-F238E27FC236}">
                <a16:creationId xmlns:a16="http://schemas.microsoft.com/office/drawing/2014/main" id="{49351B64-0A0B-4DF1-8209-ACB9A93E25D0}"/>
              </a:ext>
            </a:extLst>
          </p:cNvPr>
          <p:cNvSpPr txBox="1"/>
          <p:nvPr/>
        </p:nvSpPr>
        <p:spPr>
          <a:xfrm>
            <a:off x="2086394" y="4613024"/>
            <a:ext cx="1101381" cy="369332"/>
          </a:xfrm>
          <a:prstGeom prst="rect">
            <a:avLst/>
          </a:prstGeom>
          <a:noFill/>
        </p:spPr>
        <p:txBody>
          <a:bodyPr wrap="square" rtlCol="0">
            <a:spAutoFit/>
          </a:bodyPr>
          <a:lstStyle/>
          <a:p>
            <a:r>
              <a:rPr lang="ja-JP" altLang="en-US" dirty="0"/>
              <a:t>獲得した</a:t>
            </a:r>
            <a:endParaRPr lang="en-US" dirty="0"/>
          </a:p>
        </p:txBody>
      </p:sp>
      <p:sp>
        <p:nvSpPr>
          <p:cNvPr id="14" name="四角形: 角を丸くする 13">
            <a:extLst>
              <a:ext uri="{FF2B5EF4-FFF2-40B4-BE49-F238E27FC236}">
                <a16:creationId xmlns:a16="http://schemas.microsoft.com/office/drawing/2014/main" id="{AFBAB334-3410-4855-A0E7-D95B68691CA0}"/>
              </a:ext>
            </a:extLst>
          </p:cNvPr>
          <p:cNvSpPr/>
          <p:nvPr/>
        </p:nvSpPr>
        <p:spPr>
          <a:xfrm>
            <a:off x="4608760" y="1837684"/>
            <a:ext cx="2321545" cy="2702533"/>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テキスト ボックス 14">
            <a:extLst>
              <a:ext uri="{FF2B5EF4-FFF2-40B4-BE49-F238E27FC236}">
                <a16:creationId xmlns:a16="http://schemas.microsoft.com/office/drawing/2014/main" id="{7967D4F0-497F-4BB3-86AD-5654BDA213CB}"/>
              </a:ext>
            </a:extLst>
          </p:cNvPr>
          <p:cNvSpPr txBox="1"/>
          <p:nvPr/>
        </p:nvSpPr>
        <p:spPr>
          <a:xfrm>
            <a:off x="5303266" y="4600308"/>
            <a:ext cx="1101381" cy="369332"/>
          </a:xfrm>
          <a:prstGeom prst="rect">
            <a:avLst/>
          </a:prstGeom>
          <a:noFill/>
        </p:spPr>
        <p:txBody>
          <a:bodyPr wrap="square" rtlCol="0">
            <a:spAutoFit/>
          </a:bodyPr>
          <a:lstStyle/>
          <a:p>
            <a:r>
              <a:rPr lang="ja-JP" altLang="en-US"/>
              <a:t>獲得中</a:t>
            </a:r>
            <a:endParaRPr lang="en-US" dirty="0"/>
          </a:p>
        </p:txBody>
      </p:sp>
    </p:spTree>
    <p:extLst>
      <p:ext uri="{BB962C8B-B14F-4D97-AF65-F5344CB8AC3E}">
        <p14:creationId xmlns:p14="http://schemas.microsoft.com/office/powerpoint/2010/main" val="3513362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0AE12BD-C9E9-4CC3-A78C-1B44CF6C8E1E}"/>
              </a:ext>
            </a:extLst>
          </p:cNvPr>
          <p:cNvSpPr>
            <a:spLocks noGrp="1"/>
          </p:cNvSpPr>
          <p:nvPr>
            <p:ph idx="1"/>
          </p:nvPr>
        </p:nvSpPr>
        <p:spPr>
          <a:xfrm>
            <a:off x="179070" y="1343818"/>
            <a:ext cx="7886700" cy="4351338"/>
          </a:xfrm>
        </p:spPr>
        <p:txBody>
          <a:bodyPr/>
          <a:lstStyle/>
          <a:p>
            <a:r>
              <a:rPr lang="ja-JP" altLang="en-US" dirty="0"/>
              <a:t>任意の数式を実装</a:t>
            </a:r>
            <a:r>
              <a:rPr lang="en-US" altLang="ja-JP" dirty="0"/>
              <a:t>(PCA)</a:t>
            </a:r>
          </a:p>
          <a:p>
            <a:r>
              <a:rPr lang="ja-JP" altLang="en-US" dirty="0"/>
              <a:t>任意の数式を実装</a:t>
            </a:r>
            <a:r>
              <a:rPr lang="en-US" altLang="ja-JP" dirty="0"/>
              <a:t>(SOM)</a:t>
            </a:r>
          </a:p>
          <a:p>
            <a:r>
              <a:rPr lang="ja-JP" altLang="en-US" dirty="0"/>
              <a:t>任意のニューラルネットワークを構築</a:t>
            </a:r>
            <a:r>
              <a:rPr lang="en-US" altLang="ja-JP" dirty="0"/>
              <a:t>(VAE)</a:t>
            </a:r>
          </a:p>
          <a:p>
            <a:endParaRPr lang="en-US" dirty="0"/>
          </a:p>
        </p:txBody>
      </p:sp>
      <p:sp>
        <p:nvSpPr>
          <p:cNvPr id="3" name="タイトル 2">
            <a:extLst>
              <a:ext uri="{FF2B5EF4-FFF2-40B4-BE49-F238E27FC236}">
                <a16:creationId xmlns:a16="http://schemas.microsoft.com/office/drawing/2014/main" id="{BCBC6525-969E-4DAF-8D3F-C003B1AC16C0}"/>
              </a:ext>
            </a:extLst>
          </p:cNvPr>
          <p:cNvSpPr>
            <a:spLocks noGrp="1"/>
          </p:cNvSpPr>
          <p:nvPr>
            <p:ph type="title"/>
          </p:nvPr>
        </p:nvSpPr>
        <p:spPr/>
        <p:txBody>
          <a:bodyPr/>
          <a:lstStyle/>
          <a:p>
            <a:r>
              <a:rPr lang="ja-JP" altLang="en-US" dirty="0"/>
              <a:t>モデルの目次</a:t>
            </a:r>
            <a:endParaRPr lang="en-US" dirty="0"/>
          </a:p>
        </p:txBody>
      </p:sp>
    </p:spTree>
    <p:extLst>
      <p:ext uri="{BB962C8B-B14F-4D97-AF65-F5344CB8AC3E}">
        <p14:creationId xmlns:p14="http://schemas.microsoft.com/office/powerpoint/2010/main" val="1067549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32AD3E0-76B6-429B-9038-6113FF0A5044}"/>
              </a:ext>
            </a:extLst>
          </p:cNvPr>
          <p:cNvSpPr>
            <a:spLocks noGrp="1"/>
          </p:cNvSpPr>
          <p:nvPr>
            <p:ph idx="1"/>
          </p:nvPr>
        </p:nvSpPr>
        <p:spPr>
          <a:xfrm>
            <a:off x="0" y="1158875"/>
            <a:ext cx="7886700" cy="4351338"/>
          </a:xfrm>
        </p:spPr>
        <p:txBody>
          <a:bodyPr/>
          <a:lstStyle/>
          <a:p>
            <a:r>
              <a:rPr lang="ja-JP" altLang="en-US" dirty="0"/>
              <a:t>主成分分析</a:t>
            </a:r>
            <a:endParaRPr lang="en-US" dirty="0"/>
          </a:p>
        </p:txBody>
      </p:sp>
      <p:sp>
        <p:nvSpPr>
          <p:cNvPr id="3" name="タイトル 2">
            <a:extLst>
              <a:ext uri="{FF2B5EF4-FFF2-40B4-BE49-F238E27FC236}">
                <a16:creationId xmlns:a16="http://schemas.microsoft.com/office/drawing/2014/main" id="{10F7569C-FE14-42B5-A3EF-D68DC42A804C}"/>
              </a:ext>
            </a:extLst>
          </p:cNvPr>
          <p:cNvSpPr>
            <a:spLocks noGrp="1"/>
          </p:cNvSpPr>
          <p:nvPr>
            <p:ph type="title"/>
          </p:nvPr>
        </p:nvSpPr>
        <p:spPr/>
        <p:txBody>
          <a:bodyPr/>
          <a:lstStyle/>
          <a:p>
            <a:r>
              <a:rPr lang="ja-JP" altLang="en-US" dirty="0"/>
              <a:t>任意の数式を実装</a:t>
            </a:r>
            <a:endParaRPr lang="en-US" dirty="0"/>
          </a:p>
        </p:txBody>
      </p:sp>
      <p:pic>
        <p:nvPicPr>
          <p:cNvPr id="5" name="図 4">
            <a:extLst>
              <a:ext uri="{FF2B5EF4-FFF2-40B4-BE49-F238E27FC236}">
                <a16:creationId xmlns:a16="http://schemas.microsoft.com/office/drawing/2014/main" id="{0D839DEA-08FB-4489-9EFC-63642932744E}"/>
              </a:ext>
            </a:extLst>
          </p:cNvPr>
          <p:cNvPicPr>
            <a:picLocks noChangeAspect="1"/>
          </p:cNvPicPr>
          <p:nvPr/>
        </p:nvPicPr>
        <p:blipFill rotWithShape="1">
          <a:blip r:embed="rId2">
            <a:extLst>
              <a:ext uri="{28A0092B-C50C-407E-A947-70E740481C1C}">
                <a14:useLocalDpi xmlns:a14="http://schemas.microsoft.com/office/drawing/2010/main" val="0"/>
              </a:ext>
            </a:extLst>
          </a:blip>
          <a:srcRect r="56714"/>
          <a:stretch/>
        </p:blipFill>
        <p:spPr>
          <a:xfrm>
            <a:off x="390525" y="1851539"/>
            <a:ext cx="2886075" cy="4569106"/>
          </a:xfrm>
          <a:prstGeom prst="rect">
            <a:avLst/>
          </a:prstGeom>
        </p:spPr>
      </p:pic>
      <p:pic>
        <p:nvPicPr>
          <p:cNvPr id="7" name="図 6">
            <a:extLst>
              <a:ext uri="{FF2B5EF4-FFF2-40B4-BE49-F238E27FC236}">
                <a16:creationId xmlns:a16="http://schemas.microsoft.com/office/drawing/2014/main" id="{DF49BB80-7A40-4425-924E-D9A192C97F25}"/>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3276600" y="2102125"/>
            <a:ext cx="2995924" cy="2649781"/>
          </a:xfrm>
          <a:prstGeom prst="rect">
            <a:avLst/>
          </a:prstGeom>
        </p:spPr>
      </p:pic>
      <p:pic>
        <p:nvPicPr>
          <p:cNvPr id="9" name="図 8">
            <a:extLst>
              <a:ext uri="{FF2B5EF4-FFF2-40B4-BE49-F238E27FC236}">
                <a16:creationId xmlns:a16="http://schemas.microsoft.com/office/drawing/2014/main" id="{E4E6BA2F-37C8-4FF2-A568-0B0213949203}"/>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6272524" y="2102125"/>
            <a:ext cx="2995923" cy="2649781"/>
          </a:xfrm>
          <a:prstGeom prst="rect">
            <a:avLst/>
          </a:prstGeom>
        </p:spPr>
      </p:pic>
      <p:sp>
        <p:nvSpPr>
          <p:cNvPr id="10" name="テキスト ボックス 9">
            <a:extLst>
              <a:ext uri="{FF2B5EF4-FFF2-40B4-BE49-F238E27FC236}">
                <a16:creationId xmlns:a16="http://schemas.microsoft.com/office/drawing/2014/main" id="{D83BD0D6-73E4-4622-8DC4-823D92DF11C0}"/>
              </a:ext>
            </a:extLst>
          </p:cNvPr>
          <p:cNvSpPr txBox="1"/>
          <p:nvPr/>
        </p:nvSpPr>
        <p:spPr>
          <a:xfrm>
            <a:off x="3643624" y="5510213"/>
            <a:ext cx="5257800" cy="646331"/>
          </a:xfrm>
          <a:prstGeom prst="rect">
            <a:avLst/>
          </a:prstGeom>
          <a:noFill/>
        </p:spPr>
        <p:txBody>
          <a:bodyPr wrap="square" rtlCol="0">
            <a:spAutoFit/>
          </a:bodyPr>
          <a:lstStyle/>
          <a:p>
            <a:r>
              <a:rPr lang="en-US" dirty="0" err="1"/>
              <a:t>Sklearn</a:t>
            </a:r>
            <a:r>
              <a:rPr lang="ja-JP" altLang="en-US" dirty="0"/>
              <a:t>の</a:t>
            </a:r>
            <a:r>
              <a:rPr lang="en-US" altLang="ja-JP" dirty="0"/>
              <a:t>PCA</a:t>
            </a:r>
            <a:r>
              <a:rPr lang="ja-JP" altLang="en-US" dirty="0" err="1"/>
              <a:t>は第</a:t>
            </a:r>
            <a:r>
              <a:rPr lang="en-US" altLang="ja-JP" dirty="0"/>
              <a:t>1</a:t>
            </a:r>
            <a:r>
              <a:rPr lang="ja-JP" altLang="en-US" dirty="0"/>
              <a:t>主成分の固有ベクトルの第</a:t>
            </a:r>
            <a:r>
              <a:rPr lang="en-US" altLang="ja-JP" dirty="0"/>
              <a:t>1</a:t>
            </a:r>
            <a:r>
              <a:rPr lang="ja-JP" altLang="en-US" dirty="0"/>
              <a:t>要素が正となるように固有ベクトルを定めている</a:t>
            </a:r>
            <a:endParaRPr lang="en-US" dirty="0"/>
          </a:p>
        </p:txBody>
      </p:sp>
    </p:spTree>
    <p:extLst>
      <p:ext uri="{BB962C8B-B14F-4D97-AF65-F5344CB8AC3E}">
        <p14:creationId xmlns:p14="http://schemas.microsoft.com/office/powerpoint/2010/main" val="89856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47C837D-8F63-4F81-9405-04B08498611F}"/>
              </a:ext>
            </a:extLst>
          </p:cNvPr>
          <p:cNvSpPr>
            <a:spLocks noGrp="1"/>
          </p:cNvSpPr>
          <p:nvPr>
            <p:ph idx="1"/>
          </p:nvPr>
        </p:nvSpPr>
        <p:spPr>
          <a:xfrm>
            <a:off x="422910" y="1589405"/>
            <a:ext cx="7886700" cy="4351338"/>
          </a:xfrm>
        </p:spPr>
        <p:txBody>
          <a:bodyPr/>
          <a:lstStyle/>
          <a:p>
            <a:r>
              <a:rPr lang="ja-JP" altLang="en-US" dirty="0"/>
              <a:t>線形代数の基礎から主成分分析まで</a:t>
            </a:r>
            <a:endParaRPr lang="en-US" altLang="ja-JP" dirty="0"/>
          </a:p>
          <a:p>
            <a:r>
              <a:rPr lang="ja-JP" altLang="en-US" dirty="0"/>
              <a:t>任意の数式、モデルの実装</a:t>
            </a:r>
            <a:endParaRPr lang="en-US" altLang="ja-JP" dirty="0"/>
          </a:p>
          <a:p>
            <a:r>
              <a:rPr lang="ja-JP" altLang="en-US" dirty="0"/>
              <a:t>前処理の違いによる</a:t>
            </a:r>
            <a:r>
              <a:rPr lang="en-US" altLang="ja-JP" dirty="0"/>
              <a:t>PCA</a:t>
            </a:r>
            <a:r>
              <a:rPr lang="ja-JP" altLang="en-US" dirty="0"/>
              <a:t>の結果の変化</a:t>
            </a:r>
            <a:endParaRPr lang="en-US" dirty="0"/>
          </a:p>
        </p:txBody>
      </p:sp>
      <p:sp>
        <p:nvSpPr>
          <p:cNvPr id="3" name="タイトル 2">
            <a:extLst>
              <a:ext uri="{FF2B5EF4-FFF2-40B4-BE49-F238E27FC236}">
                <a16:creationId xmlns:a16="http://schemas.microsoft.com/office/drawing/2014/main" id="{0B87EFED-A05E-4B38-A12E-87C3FAC7B523}"/>
              </a:ext>
            </a:extLst>
          </p:cNvPr>
          <p:cNvSpPr>
            <a:spLocks noGrp="1"/>
          </p:cNvSpPr>
          <p:nvPr>
            <p:ph type="title"/>
          </p:nvPr>
        </p:nvSpPr>
        <p:spPr/>
        <p:txBody>
          <a:bodyPr/>
          <a:lstStyle/>
          <a:p>
            <a:r>
              <a:rPr lang="ja-JP" altLang="en-US" dirty="0"/>
              <a:t>全体の目次</a:t>
            </a:r>
            <a:endParaRPr lang="en-US" dirty="0"/>
          </a:p>
        </p:txBody>
      </p:sp>
    </p:spTree>
    <p:extLst>
      <p:ext uri="{BB962C8B-B14F-4D97-AF65-F5344CB8AC3E}">
        <p14:creationId xmlns:p14="http://schemas.microsoft.com/office/powerpoint/2010/main" val="256342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32AD3E0-76B6-429B-9038-6113FF0A5044}"/>
              </a:ext>
            </a:extLst>
          </p:cNvPr>
          <p:cNvSpPr>
            <a:spLocks noGrp="1"/>
          </p:cNvSpPr>
          <p:nvPr>
            <p:ph idx="1"/>
          </p:nvPr>
        </p:nvSpPr>
        <p:spPr/>
        <p:txBody>
          <a:bodyPr/>
          <a:lstStyle/>
          <a:p>
            <a:r>
              <a:rPr lang="en-US" altLang="ja-JP" dirty="0"/>
              <a:t>SOM</a:t>
            </a:r>
            <a:endParaRPr lang="en-US" dirty="0"/>
          </a:p>
        </p:txBody>
      </p:sp>
      <p:sp>
        <p:nvSpPr>
          <p:cNvPr id="3" name="タイトル 2">
            <a:extLst>
              <a:ext uri="{FF2B5EF4-FFF2-40B4-BE49-F238E27FC236}">
                <a16:creationId xmlns:a16="http://schemas.microsoft.com/office/drawing/2014/main" id="{10F7569C-FE14-42B5-A3EF-D68DC42A804C}"/>
              </a:ext>
            </a:extLst>
          </p:cNvPr>
          <p:cNvSpPr>
            <a:spLocks noGrp="1"/>
          </p:cNvSpPr>
          <p:nvPr>
            <p:ph type="title"/>
          </p:nvPr>
        </p:nvSpPr>
        <p:spPr/>
        <p:txBody>
          <a:bodyPr/>
          <a:lstStyle/>
          <a:p>
            <a:r>
              <a:rPr lang="ja-JP" altLang="en-US" dirty="0"/>
              <a:t>任意の数式を実装</a:t>
            </a:r>
            <a:endParaRPr lang="en-US" dirty="0"/>
          </a:p>
        </p:txBody>
      </p:sp>
      <p:pic>
        <p:nvPicPr>
          <p:cNvPr id="11" name="図 10">
            <a:extLst>
              <a:ext uri="{FF2B5EF4-FFF2-40B4-BE49-F238E27FC236}">
                <a16:creationId xmlns:a16="http://schemas.microsoft.com/office/drawing/2014/main" id="{43BB36D7-9B07-4EA8-BF7B-E794F6201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 y="2344318"/>
            <a:ext cx="9144000" cy="3918857"/>
          </a:xfrm>
          <a:prstGeom prst="rect">
            <a:avLst/>
          </a:prstGeom>
        </p:spPr>
      </p:pic>
    </p:spTree>
    <p:extLst>
      <p:ext uri="{BB962C8B-B14F-4D97-AF65-F5344CB8AC3E}">
        <p14:creationId xmlns:p14="http://schemas.microsoft.com/office/powerpoint/2010/main" val="1047003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CC65014-2D55-4AD1-BF38-F81D19BCFB9C}"/>
              </a:ext>
            </a:extLst>
          </p:cNvPr>
          <p:cNvSpPr>
            <a:spLocks noGrp="1"/>
          </p:cNvSpPr>
          <p:nvPr>
            <p:ph idx="1"/>
          </p:nvPr>
        </p:nvSpPr>
        <p:spPr>
          <a:xfrm>
            <a:off x="147637" y="1480572"/>
            <a:ext cx="8848725" cy="4351338"/>
          </a:xfrm>
        </p:spPr>
        <p:txBody>
          <a:bodyPr>
            <a:normAutofit/>
          </a:bodyPr>
          <a:lstStyle/>
          <a:p>
            <a:r>
              <a:rPr lang="en-US" altLang="ja-JP" sz="2400" dirty="0"/>
              <a:t>VAE</a:t>
            </a:r>
            <a:r>
              <a:rPr lang="ja-JP" altLang="en-US" sz="2400" dirty="0"/>
              <a:t>を</a:t>
            </a:r>
            <a:r>
              <a:rPr lang="en-US" altLang="ja-JP" sz="2400" dirty="0" err="1"/>
              <a:t>Keras</a:t>
            </a:r>
            <a:r>
              <a:rPr lang="ja-JP" altLang="en-US" sz="2400" dirty="0"/>
              <a:t>で構築した</a:t>
            </a:r>
            <a:endParaRPr lang="en-US" altLang="ja-JP" sz="2400" dirty="0"/>
          </a:p>
          <a:p>
            <a:endParaRPr lang="en-US" altLang="ja-JP" sz="2400" dirty="0"/>
          </a:p>
          <a:p>
            <a:r>
              <a:rPr lang="en-US" altLang="ja-JP" sz="2400" dirty="0"/>
              <a:t>CIFAR10</a:t>
            </a:r>
            <a:r>
              <a:rPr lang="ja-JP" altLang="en-US" sz="2400" dirty="0"/>
              <a:t>で精度が出なかったため精度の向上に執着した</a:t>
            </a:r>
            <a:endParaRPr lang="en-US" altLang="ja-JP" sz="2400" dirty="0"/>
          </a:p>
          <a:p>
            <a:endParaRPr lang="en-US" altLang="ja-JP" sz="2400" dirty="0"/>
          </a:p>
          <a:p>
            <a:r>
              <a:rPr lang="ja-JP" altLang="en-US" sz="2400" dirty="0"/>
              <a:t>エンコーダー、デコーダーの層を変化させたり、潜在空間の次元を変えたりして、精度の向上を目指した</a:t>
            </a:r>
            <a:endParaRPr lang="en-US" altLang="ja-JP" sz="2400" dirty="0"/>
          </a:p>
          <a:p>
            <a:endParaRPr lang="en-US" sz="2400" dirty="0"/>
          </a:p>
        </p:txBody>
      </p:sp>
      <p:sp>
        <p:nvSpPr>
          <p:cNvPr id="3" name="タイトル 2">
            <a:extLst>
              <a:ext uri="{FF2B5EF4-FFF2-40B4-BE49-F238E27FC236}">
                <a16:creationId xmlns:a16="http://schemas.microsoft.com/office/drawing/2014/main" id="{8299DB31-533A-41A3-8E13-AB7B8FC3E379}"/>
              </a:ext>
            </a:extLst>
          </p:cNvPr>
          <p:cNvSpPr>
            <a:spLocks noGrp="1"/>
          </p:cNvSpPr>
          <p:nvPr>
            <p:ph type="title"/>
          </p:nvPr>
        </p:nvSpPr>
        <p:spPr>
          <a:xfrm>
            <a:off x="0" y="18255"/>
            <a:ext cx="9441180" cy="1325563"/>
          </a:xfrm>
        </p:spPr>
        <p:txBody>
          <a:bodyPr>
            <a:normAutofit/>
          </a:bodyPr>
          <a:lstStyle/>
          <a:p>
            <a:r>
              <a:rPr lang="ja-JP" altLang="en-US" sz="4000" dirty="0"/>
              <a:t>任意のニューラルネットワークを構築</a:t>
            </a:r>
            <a:endParaRPr lang="en-US" sz="4000" dirty="0"/>
          </a:p>
        </p:txBody>
      </p:sp>
      <p:pic>
        <p:nvPicPr>
          <p:cNvPr id="73" name="図 72">
            <a:extLst>
              <a:ext uri="{FF2B5EF4-FFF2-40B4-BE49-F238E27FC236}">
                <a16:creationId xmlns:a16="http://schemas.microsoft.com/office/drawing/2014/main" id="{D0CCB709-B43F-44ED-BFC2-509D2E2C1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125532"/>
            <a:ext cx="9144000" cy="1686263"/>
          </a:xfrm>
          <a:prstGeom prst="rect">
            <a:avLst/>
          </a:prstGeom>
        </p:spPr>
      </p:pic>
      <p:sp>
        <p:nvSpPr>
          <p:cNvPr id="74" name="テキスト ボックス 73">
            <a:extLst>
              <a:ext uri="{FF2B5EF4-FFF2-40B4-BE49-F238E27FC236}">
                <a16:creationId xmlns:a16="http://schemas.microsoft.com/office/drawing/2014/main" id="{8D7F6385-079E-45E8-84BE-9ECB5446045B}"/>
              </a:ext>
            </a:extLst>
          </p:cNvPr>
          <p:cNvSpPr txBox="1"/>
          <p:nvPr/>
        </p:nvSpPr>
        <p:spPr>
          <a:xfrm>
            <a:off x="147637" y="4145647"/>
            <a:ext cx="3862301" cy="923330"/>
          </a:xfrm>
          <a:prstGeom prst="rect">
            <a:avLst/>
          </a:prstGeom>
          <a:noFill/>
        </p:spPr>
        <p:txBody>
          <a:bodyPr wrap="square" rtlCol="0">
            <a:spAutoFit/>
          </a:bodyPr>
          <a:lstStyle/>
          <a:p>
            <a:r>
              <a:rPr lang="ja-JP" altLang="en-US" dirty="0"/>
              <a:t>エンコーダー</a:t>
            </a:r>
            <a:r>
              <a:rPr lang="en-US" altLang="ja-JP" dirty="0"/>
              <a:t>:CNN4</a:t>
            </a:r>
            <a:r>
              <a:rPr lang="ja-JP" altLang="en-US" dirty="0"/>
              <a:t>層</a:t>
            </a:r>
            <a:r>
              <a:rPr lang="en-US" altLang="ja-JP" dirty="0"/>
              <a:t>,</a:t>
            </a:r>
            <a:r>
              <a:rPr lang="ja-JP" altLang="en-US" dirty="0"/>
              <a:t>全結合層</a:t>
            </a:r>
            <a:r>
              <a:rPr lang="en-US" altLang="ja-JP" dirty="0"/>
              <a:t>1</a:t>
            </a:r>
            <a:r>
              <a:rPr lang="ja-JP" altLang="en-US" dirty="0"/>
              <a:t>層</a:t>
            </a:r>
            <a:endParaRPr lang="en-US" altLang="ja-JP" dirty="0"/>
          </a:p>
          <a:p>
            <a:r>
              <a:rPr lang="ja-JP" altLang="en-US" dirty="0"/>
              <a:t>デコーダー</a:t>
            </a:r>
            <a:r>
              <a:rPr lang="en-US" altLang="ja-JP" dirty="0"/>
              <a:t>:CNN2</a:t>
            </a:r>
            <a:r>
              <a:rPr lang="ja-JP" altLang="en-US" dirty="0"/>
              <a:t>層</a:t>
            </a:r>
            <a:r>
              <a:rPr lang="en-US" altLang="ja-JP" dirty="0"/>
              <a:t>,</a:t>
            </a:r>
            <a:r>
              <a:rPr lang="ja-JP" altLang="en-US" dirty="0"/>
              <a:t>全結合層</a:t>
            </a:r>
            <a:r>
              <a:rPr lang="en-US" altLang="ja-JP" dirty="0"/>
              <a:t>1</a:t>
            </a:r>
            <a:r>
              <a:rPr lang="ja-JP" altLang="en-US" dirty="0"/>
              <a:t>層</a:t>
            </a:r>
            <a:endParaRPr lang="en-US" altLang="ja-JP" dirty="0"/>
          </a:p>
          <a:p>
            <a:r>
              <a:rPr lang="ja-JP" altLang="en-US" dirty="0"/>
              <a:t>潜在空間の次元</a:t>
            </a:r>
            <a:r>
              <a:rPr lang="en-US" altLang="ja-JP" dirty="0"/>
              <a:t>:2</a:t>
            </a:r>
            <a:r>
              <a:rPr lang="ja-JP" altLang="en-US" dirty="0"/>
              <a:t>次元</a:t>
            </a:r>
            <a:endParaRPr lang="en-US" dirty="0"/>
          </a:p>
        </p:txBody>
      </p:sp>
    </p:spTree>
    <p:extLst>
      <p:ext uri="{BB962C8B-B14F-4D97-AF65-F5344CB8AC3E}">
        <p14:creationId xmlns:p14="http://schemas.microsoft.com/office/powerpoint/2010/main" val="258752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299DB31-533A-41A3-8E13-AB7B8FC3E379}"/>
              </a:ext>
            </a:extLst>
          </p:cNvPr>
          <p:cNvSpPr>
            <a:spLocks noGrp="1"/>
          </p:cNvSpPr>
          <p:nvPr>
            <p:ph type="title"/>
          </p:nvPr>
        </p:nvSpPr>
        <p:spPr>
          <a:xfrm>
            <a:off x="0" y="18255"/>
            <a:ext cx="9144000" cy="1325563"/>
          </a:xfrm>
        </p:spPr>
        <p:txBody>
          <a:bodyPr>
            <a:normAutofit/>
          </a:bodyPr>
          <a:lstStyle/>
          <a:p>
            <a:r>
              <a:rPr lang="ja-JP" altLang="en-US" sz="4000" dirty="0"/>
              <a:t>任意のニューラルネットワークを構築</a:t>
            </a:r>
            <a:endParaRPr lang="en-US" sz="4000" dirty="0"/>
          </a:p>
        </p:txBody>
      </p:sp>
      <p:sp>
        <p:nvSpPr>
          <p:cNvPr id="8" name="テキスト ボックス 7">
            <a:extLst>
              <a:ext uri="{FF2B5EF4-FFF2-40B4-BE49-F238E27FC236}">
                <a16:creationId xmlns:a16="http://schemas.microsoft.com/office/drawing/2014/main" id="{E0A1B03C-002B-454E-9C1D-9351E8CBB55D}"/>
              </a:ext>
            </a:extLst>
          </p:cNvPr>
          <p:cNvSpPr txBox="1"/>
          <p:nvPr/>
        </p:nvSpPr>
        <p:spPr>
          <a:xfrm>
            <a:off x="0" y="1217890"/>
            <a:ext cx="3862301" cy="923330"/>
          </a:xfrm>
          <a:prstGeom prst="rect">
            <a:avLst/>
          </a:prstGeom>
          <a:noFill/>
        </p:spPr>
        <p:txBody>
          <a:bodyPr wrap="square" rtlCol="0">
            <a:spAutoFit/>
          </a:bodyPr>
          <a:lstStyle/>
          <a:p>
            <a:r>
              <a:rPr lang="ja-JP" altLang="en-US" dirty="0"/>
              <a:t>エンコーダー</a:t>
            </a:r>
            <a:r>
              <a:rPr lang="en-US" altLang="ja-JP" dirty="0"/>
              <a:t>:CNN4</a:t>
            </a:r>
            <a:r>
              <a:rPr lang="ja-JP" altLang="en-US" dirty="0"/>
              <a:t>層</a:t>
            </a:r>
            <a:r>
              <a:rPr lang="en-US" altLang="ja-JP" dirty="0"/>
              <a:t>,</a:t>
            </a:r>
            <a:r>
              <a:rPr lang="ja-JP" altLang="en-US" dirty="0"/>
              <a:t>全結合層</a:t>
            </a:r>
            <a:r>
              <a:rPr lang="en-US" altLang="ja-JP" dirty="0"/>
              <a:t>1</a:t>
            </a:r>
            <a:r>
              <a:rPr lang="ja-JP" altLang="en-US" dirty="0"/>
              <a:t>層</a:t>
            </a:r>
            <a:endParaRPr lang="en-US" altLang="ja-JP" dirty="0"/>
          </a:p>
          <a:p>
            <a:r>
              <a:rPr lang="ja-JP" altLang="en-US" dirty="0"/>
              <a:t>デコーダー</a:t>
            </a:r>
            <a:r>
              <a:rPr lang="en-US" altLang="ja-JP" dirty="0"/>
              <a:t>:CNN2</a:t>
            </a:r>
            <a:r>
              <a:rPr lang="ja-JP" altLang="en-US" dirty="0"/>
              <a:t>層</a:t>
            </a:r>
            <a:r>
              <a:rPr lang="en-US" altLang="ja-JP" dirty="0"/>
              <a:t>,</a:t>
            </a:r>
            <a:r>
              <a:rPr lang="ja-JP" altLang="en-US" dirty="0"/>
              <a:t>全結合層</a:t>
            </a:r>
            <a:r>
              <a:rPr lang="en-US" altLang="ja-JP" dirty="0"/>
              <a:t>1</a:t>
            </a:r>
            <a:r>
              <a:rPr lang="ja-JP" altLang="en-US" dirty="0"/>
              <a:t>層</a:t>
            </a:r>
            <a:endParaRPr lang="en-US" altLang="ja-JP" dirty="0"/>
          </a:p>
          <a:p>
            <a:r>
              <a:rPr lang="ja-JP" altLang="en-US" dirty="0"/>
              <a:t>潜在空間の次元</a:t>
            </a:r>
            <a:r>
              <a:rPr lang="en-US" altLang="ja-JP" dirty="0"/>
              <a:t>:</a:t>
            </a:r>
            <a:r>
              <a:rPr lang="en-US" altLang="ja-JP" dirty="0">
                <a:solidFill>
                  <a:srgbClr val="FF0000"/>
                </a:solidFill>
              </a:rPr>
              <a:t>64</a:t>
            </a:r>
            <a:r>
              <a:rPr lang="ja-JP" altLang="en-US" dirty="0"/>
              <a:t>次元</a:t>
            </a:r>
            <a:endParaRPr lang="en-US" dirty="0"/>
          </a:p>
        </p:txBody>
      </p:sp>
      <p:pic>
        <p:nvPicPr>
          <p:cNvPr id="10" name="図 9">
            <a:extLst>
              <a:ext uri="{FF2B5EF4-FFF2-40B4-BE49-F238E27FC236}">
                <a16:creationId xmlns:a16="http://schemas.microsoft.com/office/drawing/2014/main" id="{80F4D9DE-F551-47F4-9E93-32D177C51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86" y="2141220"/>
            <a:ext cx="8116003" cy="1539373"/>
          </a:xfrm>
          <a:prstGeom prst="rect">
            <a:avLst/>
          </a:prstGeom>
        </p:spPr>
      </p:pic>
      <p:sp>
        <p:nvSpPr>
          <p:cNvPr id="11" name="正方形/長方形 10">
            <a:extLst>
              <a:ext uri="{FF2B5EF4-FFF2-40B4-BE49-F238E27FC236}">
                <a16:creationId xmlns:a16="http://schemas.microsoft.com/office/drawing/2014/main" id="{BF077418-B5CD-4DB7-B5AC-4F03A5D7A64C}"/>
              </a:ext>
            </a:extLst>
          </p:cNvPr>
          <p:cNvSpPr/>
          <p:nvPr/>
        </p:nvSpPr>
        <p:spPr>
          <a:xfrm>
            <a:off x="0" y="3940458"/>
            <a:ext cx="4572000" cy="923330"/>
          </a:xfrm>
          <a:prstGeom prst="rect">
            <a:avLst/>
          </a:prstGeom>
        </p:spPr>
        <p:txBody>
          <a:bodyPr>
            <a:spAutoFit/>
          </a:bodyPr>
          <a:lstStyle/>
          <a:p>
            <a:r>
              <a:rPr lang="ja-JP" altLang="en-US" dirty="0"/>
              <a:t>エンコーダー</a:t>
            </a:r>
            <a:r>
              <a:rPr lang="en-US" altLang="ja-JP" dirty="0"/>
              <a:t>:CNN</a:t>
            </a:r>
            <a:r>
              <a:rPr lang="en-US" altLang="ja-JP" dirty="0">
                <a:solidFill>
                  <a:srgbClr val="FF0000"/>
                </a:solidFill>
              </a:rPr>
              <a:t>5</a:t>
            </a:r>
            <a:r>
              <a:rPr lang="ja-JP" altLang="en-US" dirty="0"/>
              <a:t>層</a:t>
            </a:r>
            <a:r>
              <a:rPr lang="en-US" altLang="ja-JP" dirty="0"/>
              <a:t>,</a:t>
            </a:r>
            <a:r>
              <a:rPr lang="ja-JP" altLang="en-US" dirty="0"/>
              <a:t>全結合層</a:t>
            </a:r>
            <a:r>
              <a:rPr lang="en-US" altLang="ja-JP" dirty="0"/>
              <a:t>1</a:t>
            </a:r>
            <a:r>
              <a:rPr lang="ja-JP" altLang="en-US" dirty="0"/>
              <a:t>層</a:t>
            </a:r>
            <a:endParaRPr lang="en-US" altLang="ja-JP" dirty="0"/>
          </a:p>
          <a:p>
            <a:r>
              <a:rPr lang="ja-JP" altLang="en-US" dirty="0"/>
              <a:t>デコーダー</a:t>
            </a:r>
            <a:r>
              <a:rPr lang="en-US" altLang="ja-JP" dirty="0"/>
              <a:t>:CNN</a:t>
            </a:r>
            <a:r>
              <a:rPr lang="en-US" altLang="ja-JP" dirty="0">
                <a:solidFill>
                  <a:srgbClr val="FF0000"/>
                </a:solidFill>
              </a:rPr>
              <a:t>5</a:t>
            </a:r>
            <a:r>
              <a:rPr lang="ja-JP" altLang="en-US" dirty="0"/>
              <a:t>層</a:t>
            </a:r>
            <a:r>
              <a:rPr lang="en-US" altLang="ja-JP" dirty="0"/>
              <a:t>,</a:t>
            </a:r>
            <a:r>
              <a:rPr lang="ja-JP" altLang="en-US" dirty="0"/>
              <a:t>全結合層</a:t>
            </a:r>
            <a:r>
              <a:rPr lang="en-US" altLang="ja-JP" dirty="0">
                <a:solidFill>
                  <a:srgbClr val="FF0000"/>
                </a:solidFill>
              </a:rPr>
              <a:t>3</a:t>
            </a:r>
            <a:r>
              <a:rPr lang="ja-JP" altLang="en-US" dirty="0"/>
              <a:t>層</a:t>
            </a:r>
            <a:endParaRPr lang="en-US" altLang="ja-JP" dirty="0"/>
          </a:p>
          <a:p>
            <a:r>
              <a:rPr lang="ja-JP" altLang="en-US" dirty="0"/>
              <a:t>潜在空間の次元</a:t>
            </a:r>
            <a:r>
              <a:rPr lang="en-US" altLang="ja-JP" dirty="0"/>
              <a:t>:64</a:t>
            </a:r>
            <a:r>
              <a:rPr lang="ja-JP" altLang="en-US" dirty="0"/>
              <a:t>次元</a:t>
            </a:r>
            <a:endParaRPr lang="en-US" dirty="0"/>
          </a:p>
        </p:txBody>
      </p:sp>
      <p:pic>
        <p:nvPicPr>
          <p:cNvPr id="13" name="図 12">
            <a:extLst>
              <a:ext uri="{FF2B5EF4-FFF2-40B4-BE49-F238E27FC236}">
                <a16:creationId xmlns:a16="http://schemas.microsoft.com/office/drawing/2014/main" id="{60772148-24AC-4375-9B6B-7D23B2182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86" y="5061606"/>
            <a:ext cx="8085521" cy="1516511"/>
          </a:xfrm>
          <a:prstGeom prst="rect">
            <a:avLst/>
          </a:prstGeom>
        </p:spPr>
      </p:pic>
    </p:spTree>
    <p:extLst>
      <p:ext uri="{BB962C8B-B14F-4D97-AF65-F5344CB8AC3E}">
        <p14:creationId xmlns:p14="http://schemas.microsoft.com/office/powerpoint/2010/main" val="73493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299DB31-533A-41A3-8E13-AB7B8FC3E379}"/>
              </a:ext>
            </a:extLst>
          </p:cNvPr>
          <p:cNvSpPr>
            <a:spLocks noGrp="1"/>
          </p:cNvSpPr>
          <p:nvPr>
            <p:ph type="title"/>
          </p:nvPr>
        </p:nvSpPr>
        <p:spPr>
          <a:xfrm>
            <a:off x="0" y="18255"/>
            <a:ext cx="9144000" cy="1325563"/>
          </a:xfrm>
        </p:spPr>
        <p:txBody>
          <a:bodyPr>
            <a:normAutofit/>
          </a:bodyPr>
          <a:lstStyle/>
          <a:p>
            <a:r>
              <a:rPr lang="ja-JP" altLang="en-US" sz="4000" dirty="0"/>
              <a:t>任意のニューラルネットワークを構築</a:t>
            </a:r>
            <a:endParaRPr lang="en-US" sz="4000" dirty="0"/>
          </a:p>
        </p:txBody>
      </p:sp>
      <p:sp>
        <p:nvSpPr>
          <p:cNvPr id="11" name="正方形/長方形 10">
            <a:extLst>
              <a:ext uri="{FF2B5EF4-FFF2-40B4-BE49-F238E27FC236}">
                <a16:creationId xmlns:a16="http://schemas.microsoft.com/office/drawing/2014/main" id="{BF077418-B5CD-4DB7-B5AC-4F03A5D7A64C}"/>
              </a:ext>
            </a:extLst>
          </p:cNvPr>
          <p:cNvSpPr/>
          <p:nvPr/>
        </p:nvSpPr>
        <p:spPr>
          <a:xfrm>
            <a:off x="-100668" y="4069560"/>
            <a:ext cx="4572000" cy="1200329"/>
          </a:xfrm>
          <a:prstGeom prst="rect">
            <a:avLst/>
          </a:prstGeom>
        </p:spPr>
        <p:txBody>
          <a:bodyPr>
            <a:spAutoFit/>
          </a:bodyPr>
          <a:lstStyle/>
          <a:p>
            <a:r>
              <a:rPr lang="ja-JP" altLang="en-US" dirty="0"/>
              <a:t>エンコーダー</a:t>
            </a:r>
            <a:r>
              <a:rPr lang="en-US" altLang="ja-JP" dirty="0"/>
              <a:t>:CNN</a:t>
            </a:r>
            <a:r>
              <a:rPr lang="en-US" altLang="ja-JP" dirty="0">
                <a:solidFill>
                  <a:srgbClr val="FF0000"/>
                </a:solidFill>
              </a:rPr>
              <a:t>5</a:t>
            </a:r>
            <a:r>
              <a:rPr lang="ja-JP" altLang="en-US" dirty="0"/>
              <a:t>層</a:t>
            </a:r>
            <a:r>
              <a:rPr lang="en-US" altLang="ja-JP" dirty="0"/>
              <a:t>,</a:t>
            </a:r>
            <a:r>
              <a:rPr lang="ja-JP" altLang="en-US" dirty="0"/>
              <a:t>全結合層</a:t>
            </a:r>
            <a:r>
              <a:rPr lang="en-US" altLang="ja-JP" dirty="0"/>
              <a:t>1</a:t>
            </a:r>
            <a:r>
              <a:rPr lang="ja-JP" altLang="en-US" dirty="0"/>
              <a:t>層</a:t>
            </a:r>
            <a:endParaRPr lang="en-US" altLang="ja-JP" dirty="0"/>
          </a:p>
          <a:p>
            <a:r>
              <a:rPr lang="ja-JP" altLang="en-US" dirty="0"/>
              <a:t>デコーダー</a:t>
            </a:r>
            <a:r>
              <a:rPr lang="en-US" altLang="ja-JP" dirty="0"/>
              <a:t>:CNN</a:t>
            </a:r>
            <a:r>
              <a:rPr lang="en-US" altLang="ja-JP" dirty="0">
                <a:solidFill>
                  <a:srgbClr val="FF0000"/>
                </a:solidFill>
              </a:rPr>
              <a:t>5</a:t>
            </a:r>
            <a:r>
              <a:rPr lang="ja-JP" altLang="en-US" dirty="0"/>
              <a:t>層</a:t>
            </a:r>
            <a:r>
              <a:rPr lang="en-US" altLang="ja-JP" dirty="0"/>
              <a:t>,</a:t>
            </a:r>
            <a:r>
              <a:rPr lang="ja-JP" altLang="en-US" dirty="0"/>
              <a:t>全結合層</a:t>
            </a:r>
            <a:r>
              <a:rPr lang="en-US" altLang="ja-JP" dirty="0">
                <a:solidFill>
                  <a:srgbClr val="FF0000"/>
                </a:solidFill>
              </a:rPr>
              <a:t>3</a:t>
            </a:r>
            <a:r>
              <a:rPr lang="ja-JP" altLang="en-US" dirty="0"/>
              <a:t>層</a:t>
            </a:r>
            <a:endParaRPr lang="en-US" altLang="ja-JP" dirty="0"/>
          </a:p>
          <a:p>
            <a:r>
              <a:rPr lang="ja-JP" altLang="en-US" dirty="0"/>
              <a:t>潜在空間の次元</a:t>
            </a:r>
            <a:r>
              <a:rPr lang="en-US" altLang="ja-JP" dirty="0"/>
              <a:t>:64</a:t>
            </a:r>
            <a:r>
              <a:rPr lang="ja-JP" altLang="en-US" dirty="0"/>
              <a:t>次元</a:t>
            </a:r>
            <a:endParaRPr lang="en-US" altLang="ja-JP" dirty="0"/>
          </a:p>
          <a:p>
            <a:r>
              <a:rPr lang="ja-JP" altLang="en-US" dirty="0"/>
              <a:t>最適化関数</a:t>
            </a:r>
            <a:r>
              <a:rPr lang="en-US" altLang="ja-JP" dirty="0"/>
              <a:t>:Adam</a:t>
            </a:r>
            <a:r>
              <a:rPr lang="ja-JP" altLang="en-US" dirty="0"/>
              <a:t>→</a:t>
            </a:r>
            <a:r>
              <a:rPr lang="en-US" altLang="ja-JP" dirty="0" err="1"/>
              <a:t>RMSProp</a:t>
            </a:r>
            <a:endParaRPr lang="en-US" dirty="0"/>
          </a:p>
        </p:txBody>
      </p:sp>
      <p:pic>
        <p:nvPicPr>
          <p:cNvPr id="4" name="図 3">
            <a:extLst>
              <a:ext uri="{FF2B5EF4-FFF2-40B4-BE49-F238E27FC236}">
                <a16:creationId xmlns:a16="http://schemas.microsoft.com/office/drawing/2014/main" id="{51D81629-98B3-4D0A-A5A9-89E51DAD4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18" y="5269889"/>
            <a:ext cx="8154107" cy="1569856"/>
          </a:xfrm>
          <a:prstGeom prst="rect">
            <a:avLst/>
          </a:prstGeom>
        </p:spPr>
      </p:pic>
      <p:sp>
        <p:nvSpPr>
          <p:cNvPr id="9" name="正方形/長方形 8">
            <a:extLst>
              <a:ext uri="{FF2B5EF4-FFF2-40B4-BE49-F238E27FC236}">
                <a16:creationId xmlns:a16="http://schemas.microsoft.com/office/drawing/2014/main" id="{93F17C4B-9D34-48D1-B53E-504643BFD0E4}"/>
              </a:ext>
            </a:extLst>
          </p:cNvPr>
          <p:cNvSpPr/>
          <p:nvPr/>
        </p:nvSpPr>
        <p:spPr>
          <a:xfrm>
            <a:off x="-100668" y="1343818"/>
            <a:ext cx="4572000" cy="923330"/>
          </a:xfrm>
          <a:prstGeom prst="rect">
            <a:avLst/>
          </a:prstGeom>
        </p:spPr>
        <p:txBody>
          <a:bodyPr>
            <a:spAutoFit/>
          </a:bodyPr>
          <a:lstStyle/>
          <a:p>
            <a:r>
              <a:rPr lang="ja-JP" altLang="en-US" dirty="0"/>
              <a:t>エンコーダー</a:t>
            </a:r>
            <a:r>
              <a:rPr lang="en-US" altLang="ja-JP" dirty="0"/>
              <a:t>:CNN</a:t>
            </a:r>
            <a:r>
              <a:rPr lang="en-US" altLang="ja-JP" dirty="0">
                <a:solidFill>
                  <a:srgbClr val="FF0000"/>
                </a:solidFill>
              </a:rPr>
              <a:t>5</a:t>
            </a:r>
            <a:r>
              <a:rPr lang="ja-JP" altLang="en-US" dirty="0"/>
              <a:t>層</a:t>
            </a:r>
            <a:r>
              <a:rPr lang="en-US" altLang="ja-JP" dirty="0"/>
              <a:t>,</a:t>
            </a:r>
            <a:r>
              <a:rPr lang="ja-JP" altLang="en-US" dirty="0"/>
              <a:t>全結合層</a:t>
            </a:r>
            <a:r>
              <a:rPr lang="en-US" altLang="ja-JP" dirty="0"/>
              <a:t>1</a:t>
            </a:r>
            <a:r>
              <a:rPr lang="ja-JP" altLang="en-US" dirty="0"/>
              <a:t>層</a:t>
            </a:r>
            <a:endParaRPr lang="en-US" altLang="ja-JP" dirty="0"/>
          </a:p>
          <a:p>
            <a:r>
              <a:rPr lang="ja-JP" altLang="en-US" dirty="0"/>
              <a:t>デコーダー</a:t>
            </a:r>
            <a:r>
              <a:rPr lang="en-US" altLang="ja-JP" dirty="0"/>
              <a:t>:CNN</a:t>
            </a:r>
            <a:r>
              <a:rPr lang="en-US" altLang="ja-JP" dirty="0">
                <a:solidFill>
                  <a:srgbClr val="FF0000"/>
                </a:solidFill>
              </a:rPr>
              <a:t>5</a:t>
            </a:r>
            <a:r>
              <a:rPr lang="ja-JP" altLang="en-US" dirty="0"/>
              <a:t>層</a:t>
            </a:r>
            <a:r>
              <a:rPr lang="en-US" altLang="ja-JP" dirty="0"/>
              <a:t>,</a:t>
            </a:r>
            <a:r>
              <a:rPr lang="ja-JP" altLang="en-US" dirty="0"/>
              <a:t>全結合層</a:t>
            </a:r>
            <a:r>
              <a:rPr lang="en-US" altLang="ja-JP" dirty="0">
                <a:solidFill>
                  <a:srgbClr val="FF0000"/>
                </a:solidFill>
              </a:rPr>
              <a:t>3</a:t>
            </a:r>
            <a:r>
              <a:rPr lang="ja-JP" altLang="en-US" dirty="0"/>
              <a:t>層</a:t>
            </a:r>
            <a:endParaRPr lang="en-US" altLang="ja-JP" dirty="0"/>
          </a:p>
          <a:p>
            <a:r>
              <a:rPr lang="ja-JP" altLang="en-US" dirty="0"/>
              <a:t>潜在空間の次元</a:t>
            </a:r>
            <a:r>
              <a:rPr lang="en-US" altLang="ja-JP" dirty="0"/>
              <a:t>:64</a:t>
            </a:r>
            <a:r>
              <a:rPr lang="ja-JP" altLang="en-US" dirty="0"/>
              <a:t>次元</a:t>
            </a:r>
            <a:endParaRPr lang="en-US" dirty="0"/>
          </a:p>
        </p:txBody>
      </p:sp>
      <p:pic>
        <p:nvPicPr>
          <p:cNvPr id="12" name="図 11">
            <a:extLst>
              <a:ext uri="{FF2B5EF4-FFF2-40B4-BE49-F238E27FC236}">
                <a16:creationId xmlns:a16="http://schemas.microsoft.com/office/drawing/2014/main" id="{D66DFC4E-3F14-4AFC-9AFD-EBE8A9C99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18" y="2464966"/>
            <a:ext cx="8085521" cy="1516511"/>
          </a:xfrm>
          <a:prstGeom prst="rect">
            <a:avLst/>
          </a:prstGeom>
        </p:spPr>
      </p:pic>
    </p:spTree>
    <p:extLst>
      <p:ext uri="{BB962C8B-B14F-4D97-AF65-F5344CB8AC3E}">
        <p14:creationId xmlns:p14="http://schemas.microsoft.com/office/powerpoint/2010/main" val="2201770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B3FAF-9021-4A44-9D60-10E32774068E}"/>
              </a:ext>
            </a:extLst>
          </p:cNvPr>
          <p:cNvSpPr>
            <a:spLocks noGrp="1"/>
          </p:cNvSpPr>
          <p:nvPr>
            <p:ph type="title"/>
          </p:nvPr>
        </p:nvSpPr>
        <p:spPr/>
        <p:txBody>
          <a:bodyPr/>
          <a:lstStyle/>
          <a:p>
            <a:r>
              <a:rPr lang="ja-JP" altLang="en-US" dirty="0"/>
              <a:t>スキルセット表</a:t>
            </a:r>
            <a:r>
              <a:rPr lang="en-US" altLang="ja-JP" dirty="0"/>
              <a:t>(</a:t>
            </a:r>
            <a:r>
              <a:rPr lang="ja-JP" altLang="en-US" dirty="0"/>
              <a:t>前処理</a:t>
            </a:r>
            <a:r>
              <a:rPr lang="en-US" altLang="ja-JP" dirty="0"/>
              <a:t>)</a:t>
            </a:r>
            <a:endParaRPr lang="en-US" dirty="0"/>
          </a:p>
        </p:txBody>
      </p:sp>
      <p:pic>
        <p:nvPicPr>
          <p:cNvPr id="7" name="コンテンツ プレースホルダー 6">
            <a:extLst>
              <a:ext uri="{FF2B5EF4-FFF2-40B4-BE49-F238E27FC236}">
                <a16:creationId xmlns:a16="http://schemas.microsoft.com/office/drawing/2014/main" id="{C7F80F90-13FF-4FC2-A938-6FFBBA203A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485" y="1761418"/>
            <a:ext cx="7886700" cy="2337535"/>
          </a:xfrm>
        </p:spPr>
      </p:pic>
      <p:sp>
        <p:nvSpPr>
          <p:cNvPr id="8" name="四角形: 角を丸くする 7">
            <a:extLst>
              <a:ext uri="{FF2B5EF4-FFF2-40B4-BE49-F238E27FC236}">
                <a16:creationId xmlns:a16="http://schemas.microsoft.com/office/drawing/2014/main" id="{117CC1BC-098E-4809-85A2-C3820D0AD01E}"/>
              </a:ext>
            </a:extLst>
          </p:cNvPr>
          <p:cNvSpPr/>
          <p:nvPr/>
        </p:nvSpPr>
        <p:spPr>
          <a:xfrm>
            <a:off x="934740" y="2317083"/>
            <a:ext cx="678060" cy="394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四角形: 角を丸くする 8">
            <a:extLst>
              <a:ext uri="{FF2B5EF4-FFF2-40B4-BE49-F238E27FC236}">
                <a16:creationId xmlns:a16="http://schemas.microsoft.com/office/drawing/2014/main" id="{6340D29B-DF9E-4C85-B027-4279A9F1C55E}"/>
              </a:ext>
            </a:extLst>
          </p:cNvPr>
          <p:cNvSpPr/>
          <p:nvPr/>
        </p:nvSpPr>
        <p:spPr>
          <a:xfrm>
            <a:off x="2606340" y="1761418"/>
            <a:ext cx="1072860" cy="394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四角形: 角を丸くする 10">
            <a:extLst>
              <a:ext uri="{FF2B5EF4-FFF2-40B4-BE49-F238E27FC236}">
                <a16:creationId xmlns:a16="http://schemas.microsoft.com/office/drawing/2014/main" id="{5E3FC000-7FA2-4B7E-A96B-44BFC7D33256}"/>
              </a:ext>
            </a:extLst>
          </p:cNvPr>
          <p:cNvSpPr/>
          <p:nvPr/>
        </p:nvSpPr>
        <p:spPr>
          <a:xfrm>
            <a:off x="869815" y="1547785"/>
            <a:ext cx="3518841" cy="276480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 角を丸くする 11">
            <a:extLst>
              <a:ext uri="{FF2B5EF4-FFF2-40B4-BE49-F238E27FC236}">
                <a16:creationId xmlns:a16="http://schemas.microsoft.com/office/drawing/2014/main" id="{8115CA13-B10D-4426-AC37-F70028B91D90}"/>
              </a:ext>
            </a:extLst>
          </p:cNvPr>
          <p:cNvSpPr/>
          <p:nvPr/>
        </p:nvSpPr>
        <p:spPr>
          <a:xfrm>
            <a:off x="4453581" y="1523202"/>
            <a:ext cx="3963219" cy="27648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テキスト ボックス 12">
            <a:extLst>
              <a:ext uri="{FF2B5EF4-FFF2-40B4-BE49-F238E27FC236}">
                <a16:creationId xmlns:a16="http://schemas.microsoft.com/office/drawing/2014/main" id="{657BDE01-7849-40B2-99E5-D4F6FCC6F7B2}"/>
              </a:ext>
            </a:extLst>
          </p:cNvPr>
          <p:cNvSpPr txBox="1"/>
          <p:nvPr/>
        </p:nvSpPr>
        <p:spPr>
          <a:xfrm>
            <a:off x="5687100" y="4376675"/>
            <a:ext cx="2095200" cy="369332"/>
          </a:xfrm>
          <a:prstGeom prst="rect">
            <a:avLst/>
          </a:prstGeom>
          <a:noFill/>
        </p:spPr>
        <p:txBody>
          <a:bodyPr wrap="square" rtlCol="0">
            <a:spAutoFit/>
          </a:bodyPr>
          <a:lstStyle/>
          <a:p>
            <a:r>
              <a:rPr lang="ja-JP" altLang="en-US" dirty="0"/>
              <a:t>獲得していない</a:t>
            </a:r>
            <a:endParaRPr lang="en-US" dirty="0"/>
          </a:p>
        </p:txBody>
      </p:sp>
      <p:sp>
        <p:nvSpPr>
          <p:cNvPr id="14" name="テキスト ボックス 13">
            <a:extLst>
              <a:ext uri="{FF2B5EF4-FFF2-40B4-BE49-F238E27FC236}">
                <a16:creationId xmlns:a16="http://schemas.microsoft.com/office/drawing/2014/main" id="{B65889C5-7488-46B9-AF6D-F40758303FE5}"/>
              </a:ext>
            </a:extLst>
          </p:cNvPr>
          <p:cNvSpPr txBox="1"/>
          <p:nvPr/>
        </p:nvSpPr>
        <p:spPr>
          <a:xfrm>
            <a:off x="1762394" y="4376675"/>
            <a:ext cx="1101381" cy="369332"/>
          </a:xfrm>
          <a:prstGeom prst="rect">
            <a:avLst/>
          </a:prstGeom>
          <a:noFill/>
        </p:spPr>
        <p:txBody>
          <a:bodyPr wrap="square" rtlCol="0">
            <a:spAutoFit/>
          </a:bodyPr>
          <a:lstStyle/>
          <a:p>
            <a:r>
              <a:rPr lang="ja-JP" altLang="en-US" dirty="0"/>
              <a:t>獲得した</a:t>
            </a:r>
            <a:endParaRPr lang="en-US" dirty="0"/>
          </a:p>
        </p:txBody>
      </p:sp>
    </p:spTree>
    <p:extLst>
      <p:ext uri="{BB962C8B-B14F-4D97-AF65-F5344CB8AC3E}">
        <p14:creationId xmlns:p14="http://schemas.microsoft.com/office/powerpoint/2010/main" val="3065124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11BD55-DFE6-446B-A1AA-4F33E2AE053D}"/>
              </a:ext>
            </a:extLst>
          </p:cNvPr>
          <p:cNvSpPr>
            <a:spLocks noGrp="1"/>
          </p:cNvSpPr>
          <p:nvPr>
            <p:ph idx="1"/>
          </p:nvPr>
        </p:nvSpPr>
        <p:spPr>
          <a:xfrm>
            <a:off x="319846" y="1489320"/>
            <a:ext cx="7886700" cy="4351338"/>
          </a:xfrm>
        </p:spPr>
        <p:txBody>
          <a:bodyPr/>
          <a:lstStyle/>
          <a:p>
            <a:r>
              <a:rPr lang="en-US" dirty="0" err="1"/>
              <a:t>Sklearn</a:t>
            </a:r>
            <a:r>
              <a:rPr lang="ja-JP" altLang="en-US" dirty="0"/>
              <a:t>のワインデータを</a:t>
            </a:r>
            <a:r>
              <a:rPr lang="en-US" altLang="ja-JP" dirty="0"/>
              <a:t>PCA</a:t>
            </a:r>
            <a:r>
              <a:rPr lang="ja-JP" altLang="en-US" dirty="0"/>
              <a:t>にかけた</a:t>
            </a:r>
            <a:endParaRPr lang="en-US" dirty="0"/>
          </a:p>
        </p:txBody>
      </p:sp>
      <p:sp>
        <p:nvSpPr>
          <p:cNvPr id="3" name="タイトル 2">
            <a:extLst>
              <a:ext uri="{FF2B5EF4-FFF2-40B4-BE49-F238E27FC236}">
                <a16:creationId xmlns:a16="http://schemas.microsoft.com/office/drawing/2014/main" id="{8BEA698E-9039-47A3-8807-F26E69F4AC29}"/>
              </a:ext>
            </a:extLst>
          </p:cNvPr>
          <p:cNvSpPr>
            <a:spLocks noGrp="1"/>
          </p:cNvSpPr>
          <p:nvPr>
            <p:ph type="title"/>
          </p:nvPr>
        </p:nvSpPr>
        <p:spPr>
          <a:xfrm>
            <a:off x="-1" y="18255"/>
            <a:ext cx="8744506" cy="1325563"/>
          </a:xfrm>
        </p:spPr>
        <p:txBody>
          <a:bodyPr/>
          <a:lstStyle/>
          <a:p>
            <a:r>
              <a:rPr lang="en-US" dirty="0" err="1"/>
              <a:t>sklearn</a:t>
            </a:r>
            <a:r>
              <a:rPr lang="ja-JP" altLang="en-US" dirty="0"/>
              <a:t>を使える</a:t>
            </a:r>
            <a:r>
              <a:rPr lang="en-US" altLang="ja-JP" dirty="0"/>
              <a:t>(</a:t>
            </a:r>
            <a:r>
              <a:rPr lang="ja-JP" altLang="en-US" dirty="0"/>
              <a:t>前処理：常人</a:t>
            </a:r>
            <a:r>
              <a:rPr lang="en-US" altLang="ja-JP" dirty="0"/>
              <a:t>)</a:t>
            </a:r>
            <a:endParaRPr lang="en-US" dirty="0"/>
          </a:p>
        </p:txBody>
      </p:sp>
      <p:pic>
        <p:nvPicPr>
          <p:cNvPr id="7" name="図 6">
            <a:extLst>
              <a:ext uri="{FF2B5EF4-FFF2-40B4-BE49-F238E27FC236}">
                <a16:creationId xmlns:a16="http://schemas.microsoft.com/office/drawing/2014/main" id="{B17AC321-5316-4988-997E-F18997891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91" y="2320130"/>
            <a:ext cx="5852667" cy="3193057"/>
          </a:xfrm>
          <a:prstGeom prst="rect">
            <a:avLst/>
          </a:prstGeom>
        </p:spPr>
      </p:pic>
    </p:spTree>
    <p:extLst>
      <p:ext uri="{BB962C8B-B14F-4D97-AF65-F5344CB8AC3E}">
        <p14:creationId xmlns:p14="http://schemas.microsoft.com/office/powerpoint/2010/main" val="1496336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11BD55-DFE6-446B-A1AA-4F33E2AE053D}"/>
              </a:ext>
            </a:extLst>
          </p:cNvPr>
          <p:cNvSpPr>
            <a:spLocks noGrp="1"/>
          </p:cNvSpPr>
          <p:nvPr>
            <p:ph idx="1"/>
          </p:nvPr>
        </p:nvSpPr>
        <p:spPr>
          <a:xfrm>
            <a:off x="285750" y="1253331"/>
            <a:ext cx="8858250" cy="4351338"/>
          </a:xfrm>
        </p:spPr>
        <p:txBody>
          <a:bodyPr/>
          <a:lstStyle/>
          <a:p>
            <a:r>
              <a:rPr lang="en-US" dirty="0" err="1"/>
              <a:t>Sklearn</a:t>
            </a:r>
            <a:r>
              <a:rPr lang="ja-JP" altLang="en-US" dirty="0"/>
              <a:t>のワインデータに</a:t>
            </a:r>
            <a:r>
              <a:rPr lang="en-US" altLang="ja-JP" dirty="0"/>
              <a:t>Normalizer(</a:t>
            </a:r>
            <a:r>
              <a:rPr lang="ja-JP" altLang="en-US" dirty="0"/>
              <a:t>特徴量のノルムを</a:t>
            </a:r>
            <a:r>
              <a:rPr lang="en-US" altLang="ja-JP" dirty="0"/>
              <a:t>1</a:t>
            </a:r>
            <a:r>
              <a:rPr lang="ja-JP" altLang="en-US" dirty="0"/>
              <a:t>にする</a:t>
            </a:r>
            <a:r>
              <a:rPr lang="en-US" altLang="ja-JP" dirty="0"/>
              <a:t>)</a:t>
            </a:r>
            <a:r>
              <a:rPr lang="ja-JP" altLang="en-US" dirty="0"/>
              <a:t>の前処理をして</a:t>
            </a:r>
            <a:r>
              <a:rPr lang="en-US" altLang="ja-JP" dirty="0"/>
              <a:t>PCA</a:t>
            </a:r>
            <a:endParaRPr lang="en-US" dirty="0"/>
          </a:p>
        </p:txBody>
      </p:sp>
      <p:sp>
        <p:nvSpPr>
          <p:cNvPr id="3" name="タイトル 2">
            <a:extLst>
              <a:ext uri="{FF2B5EF4-FFF2-40B4-BE49-F238E27FC236}">
                <a16:creationId xmlns:a16="http://schemas.microsoft.com/office/drawing/2014/main" id="{8BEA698E-9039-47A3-8807-F26E69F4AC29}"/>
              </a:ext>
            </a:extLst>
          </p:cNvPr>
          <p:cNvSpPr>
            <a:spLocks noGrp="1"/>
          </p:cNvSpPr>
          <p:nvPr>
            <p:ph type="title"/>
          </p:nvPr>
        </p:nvSpPr>
        <p:spPr>
          <a:xfrm>
            <a:off x="-1" y="18255"/>
            <a:ext cx="8744506" cy="1325563"/>
          </a:xfrm>
        </p:spPr>
        <p:txBody>
          <a:bodyPr/>
          <a:lstStyle/>
          <a:p>
            <a:r>
              <a:rPr lang="en-US" dirty="0" err="1"/>
              <a:t>sklearn</a:t>
            </a:r>
            <a:r>
              <a:rPr lang="ja-JP" altLang="en-US" dirty="0"/>
              <a:t>を使える</a:t>
            </a:r>
            <a:endParaRPr lang="en-US" dirty="0"/>
          </a:p>
        </p:txBody>
      </p:sp>
      <p:pic>
        <p:nvPicPr>
          <p:cNvPr id="9" name="図 8">
            <a:extLst>
              <a:ext uri="{FF2B5EF4-FFF2-40B4-BE49-F238E27FC236}">
                <a16:creationId xmlns:a16="http://schemas.microsoft.com/office/drawing/2014/main" id="{C86A4E62-42FB-4699-8FDA-5161E2361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923" y="2310629"/>
            <a:ext cx="6758228" cy="3561534"/>
          </a:xfrm>
          <a:prstGeom prst="rect">
            <a:avLst/>
          </a:prstGeom>
        </p:spPr>
      </p:pic>
    </p:spTree>
    <p:extLst>
      <p:ext uri="{BB962C8B-B14F-4D97-AF65-F5344CB8AC3E}">
        <p14:creationId xmlns:p14="http://schemas.microsoft.com/office/powerpoint/2010/main" val="26382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11BD55-DFE6-446B-A1AA-4F33E2AE053D}"/>
              </a:ext>
            </a:extLst>
          </p:cNvPr>
          <p:cNvSpPr>
            <a:spLocks noGrp="1"/>
          </p:cNvSpPr>
          <p:nvPr>
            <p:ph idx="1"/>
          </p:nvPr>
        </p:nvSpPr>
        <p:spPr>
          <a:xfrm>
            <a:off x="113954" y="1444025"/>
            <a:ext cx="8871645" cy="4351338"/>
          </a:xfrm>
        </p:spPr>
        <p:txBody>
          <a:bodyPr/>
          <a:lstStyle/>
          <a:p>
            <a:r>
              <a:rPr lang="en-US" dirty="0" err="1"/>
              <a:t>Sklearn</a:t>
            </a:r>
            <a:r>
              <a:rPr lang="ja-JP" altLang="en-US" dirty="0"/>
              <a:t>のワインデータに</a:t>
            </a:r>
            <a:r>
              <a:rPr lang="en-US" altLang="ja-JP" dirty="0" err="1"/>
              <a:t>MinMaxScaler</a:t>
            </a:r>
            <a:r>
              <a:rPr lang="en-US" altLang="ja-JP" dirty="0"/>
              <a:t>(</a:t>
            </a:r>
            <a:r>
              <a:rPr lang="ja-JP" altLang="en-US" dirty="0"/>
              <a:t>データが</a:t>
            </a:r>
            <a:r>
              <a:rPr lang="en-US" altLang="ja-JP" dirty="0"/>
              <a:t>0~1</a:t>
            </a:r>
            <a:r>
              <a:rPr lang="ja-JP" altLang="en-US" dirty="0"/>
              <a:t>になる</a:t>
            </a:r>
            <a:r>
              <a:rPr lang="en-US" altLang="ja-JP" dirty="0"/>
              <a:t>)</a:t>
            </a:r>
            <a:r>
              <a:rPr lang="ja-JP" altLang="en-US" dirty="0"/>
              <a:t>変換の前処理をして</a:t>
            </a:r>
            <a:r>
              <a:rPr lang="en-US" altLang="ja-JP" dirty="0"/>
              <a:t>PCA</a:t>
            </a:r>
            <a:endParaRPr lang="en-US" dirty="0"/>
          </a:p>
        </p:txBody>
      </p:sp>
      <p:sp>
        <p:nvSpPr>
          <p:cNvPr id="3" name="タイトル 2">
            <a:extLst>
              <a:ext uri="{FF2B5EF4-FFF2-40B4-BE49-F238E27FC236}">
                <a16:creationId xmlns:a16="http://schemas.microsoft.com/office/drawing/2014/main" id="{8BEA698E-9039-47A3-8807-F26E69F4AC29}"/>
              </a:ext>
            </a:extLst>
          </p:cNvPr>
          <p:cNvSpPr>
            <a:spLocks noGrp="1"/>
          </p:cNvSpPr>
          <p:nvPr>
            <p:ph type="title"/>
          </p:nvPr>
        </p:nvSpPr>
        <p:spPr>
          <a:xfrm>
            <a:off x="-1" y="18255"/>
            <a:ext cx="8744506" cy="1325563"/>
          </a:xfrm>
        </p:spPr>
        <p:txBody>
          <a:bodyPr/>
          <a:lstStyle/>
          <a:p>
            <a:r>
              <a:rPr lang="en-US" dirty="0" err="1"/>
              <a:t>sklearn</a:t>
            </a:r>
            <a:r>
              <a:rPr lang="ja-JP" altLang="en-US" dirty="0"/>
              <a:t>を使える</a:t>
            </a:r>
            <a:endParaRPr lang="en-US" dirty="0"/>
          </a:p>
        </p:txBody>
      </p:sp>
      <p:pic>
        <p:nvPicPr>
          <p:cNvPr id="5" name="図 4">
            <a:extLst>
              <a:ext uri="{FF2B5EF4-FFF2-40B4-BE49-F238E27FC236}">
                <a16:creationId xmlns:a16="http://schemas.microsoft.com/office/drawing/2014/main" id="{01FE9BEF-AF66-4CDB-8089-0261BE5D3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988" y="3095484"/>
            <a:ext cx="6096528" cy="3238781"/>
          </a:xfrm>
          <a:prstGeom prst="rect">
            <a:avLst/>
          </a:prstGeom>
        </p:spPr>
      </p:pic>
    </p:spTree>
    <p:extLst>
      <p:ext uri="{BB962C8B-B14F-4D97-AF65-F5344CB8AC3E}">
        <p14:creationId xmlns:p14="http://schemas.microsoft.com/office/powerpoint/2010/main" val="1000390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2B36406-A5B0-4AD7-B6C4-57815D4CCF2D}"/>
              </a:ext>
            </a:extLst>
          </p:cNvPr>
          <p:cNvSpPr>
            <a:spLocks noGrp="1"/>
          </p:cNvSpPr>
          <p:nvPr>
            <p:ph idx="1"/>
          </p:nvPr>
        </p:nvSpPr>
        <p:spPr/>
        <p:txBody>
          <a:bodyPr/>
          <a:lstStyle/>
          <a:p>
            <a:r>
              <a:rPr lang="ja-JP" altLang="en-US" dirty="0"/>
              <a:t>線形代数、モデル、前処理などのスキルセットを得るために色々やりました</a:t>
            </a:r>
            <a:endParaRPr lang="en-US" altLang="ja-JP" dirty="0"/>
          </a:p>
          <a:p>
            <a:endParaRPr lang="en-US" dirty="0"/>
          </a:p>
          <a:p>
            <a:r>
              <a:rPr lang="ja-JP" altLang="en-US" dirty="0"/>
              <a:t>ベイズのスキルセットをもっと得たい</a:t>
            </a:r>
            <a:endParaRPr lang="en-US" dirty="0"/>
          </a:p>
        </p:txBody>
      </p:sp>
      <p:sp>
        <p:nvSpPr>
          <p:cNvPr id="3" name="タイトル 2">
            <a:extLst>
              <a:ext uri="{FF2B5EF4-FFF2-40B4-BE49-F238E27FC236}">
                <a16:creationId xmlns:a16="http://schemas.microsoft.com/office/drawing/2014/main" id="{097BD1CF-BDF4-4AC9-B9C3-44751243BB4F}"/>
              </a:ext>
            </a:extLst>
          </p:cNvPr>
          <p:cNvSpPr>
            <a:spLocks noGrp="1"/>
          </p:cNvSpPr>
          <p:nvPr>
            <p:ph type="title"/>
          </p:nvPr>
        </p:nvSpPr>
        <p:spPr/>
        <p:txBody>
          <a:bodyPr/>
          <a:lstStyle/>
          <a:p>
            <a:r>
              <a:rPr lang="ja-JP" altLang="en-US" dirty="0"/>
              <a:t>まとめ</a:t>
            </a:r>
            <a:endParaRPr lang="en-US" dirty="0"/>
          </a:p>
        </p:txBody>
      </p:sp>
    </p:spTree>
    <p:extLst>
      <p:ext uri="{BB962C8B-B14F-4D97-AF65-F5344CB8AC3E}">
        <p14:creationId xmlns:p14="http://schemas.microsoft.com/office/powerpoint/2010/main" val="3325309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A9822B4-650D-4C41-8147-E895DA5013D5}"/>
              </a:ext>
            </a:extLst>
          </p:cNvPr>
          <p:cNvSpPr>
            <a:spLocks noGrp="1"/>
          </p:cNvSpPr>
          <p:nvPr>
            <p:ph idx="1"/>
          </p:nvPr>
        </p:nvSpPr>
        <p:spPr/>
        <p:txBody>
          <a:bodyPr/>
          <a:lstStyle/>
          <a:p>
            <a:r>
              <a:rPr lang="ja-JP" altLang="en-US" dirty="0"/>
              <a:t>なぜ</a:t>
            </a:r>
            <a:r>
              <a:rPr lang="en-US" altLang="ja-JP" dirty="0" err="1"/>
              <a:t>MinMaxScalar</a:t>
            </a:r>
            <a:r>
              <a:rPr lang="ja-JP" altLang="en-US" dirty="0"/>
              <a:t>だとう</a:t>
            </a:r>
            <a:r>
              <a:rPr lang="ja-JP" altLang="en-US" dirty="0" err="1"/>
              <a:t>まくいったのか</a:t>
            </a:r>
            <a:endParaRPr lang="en-US" dirty="0"/>
          </a:p>
        </p:txBody>
      </p:sp>
      <p:sp>
        <p:nvSpPr>
          <p:cNvPr id="3" name="タイトル 2">
            <a:extLst>
              <a:ext uri="{FF2B5EF4-FFF2-40B4-BE49-F238E27FC236}">
                <a16:creationId xmlns:a16="http://schemas.microsoft.com/office/drawing/2014/main" id="{EDA03AC9-8005-4EB9-8FD0-E57EB30A2E74}"/>
              </a:ext>
            </a:extLst>
          </p:cNvPr>
          <p:cNvSpPr>
            <a:spLocks noGrp="1"/>
          </p:cNvSpPr>
          <p:nvPr>
            <p:ph type="title"/>
          </p:nvPr>
        </p:nvSpPr>
        <p:spPr/>
        <p:txBody>
          <a:bodyPr/>
          <a:lstStyle/>
          <a:p>
            <a:r>
              <a:rPr lang="ja-JP" altLang="en-US" dirty="0"/>
              <a:t>ディスカッション</a:t>
            </a:r>
            <a:endParaRPr lang="en-US" dirty="0"/>
          </a:p>
        </p:txBody>
      </p:sp>
    </p:spTree>
    <p:extLst>
      <p:ext uri="{BB962C8B-B14F-4D97-AF65-F5344CB8AC3E}">
        <p14:creationId xmlns:p14="http://schemas.microsoft.com/office/powerpoint/2010/main" val="111966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A32F9D6-67FD-4716-8C5D-25F4A2E5370D}"/>
              </a:ext>
            </a:extLst>
          </p:cNvPr>
          <p:cNvSpPr>
            <a:spLocks noGrp="1"/>
          </p:cNvSpPr>
          <p:nvPr>
            <p:ph idx="1"/>
          </p:nvPr>
        </p:nvSpPr>
        <p:spPr/>
        <p:txBody>
          <a:bodyPr/>
          <a:lstStyle/>
          <a:p>
            <a:r>
              <a:rPr lang="ja-JP" altLang="en-US" dirty="0"/>
              <a:t>自分が得たスキルセットを共有する</a:t>
            </a:r>
            <a:endParaRPr lang="en-US" altLang="ja-JP" dirty="0"/>
          </a:p>
          <a:p>
            <a:endParaRPr lang="en-US" dirty="0"/>
          </a:p>
          <a:p>
            <a:r>
              <a:rPr lang="ja-JP" altLang="en-US" dirty="0"/>
              <a:t>特に頑張ったところを共有する</a:t>
            </a:r>
            <a:endParaRPr lang="en-US" altLang="ja-JP" dirty="0"/>
          </a:p>
        </p:txBody>
      </p:sp>
      <p:sp>
        <p:nvSpPr>
          <p:cNvPr id="3" name="タイトル 2">
            <a:extLst>
              <a:ext uri="{FF2B5EF4-FFF2-40B4-BE49-F238E27FC236}">
                <a16:creationId xmlns:a16="http://schemas.microsoft.com/office/drawing/2014/main" id="{9BC0D136-7520-40AC-B167-7228D4E26B17}"/>
              </a:ext>
            </a:extLst>
          </p:cNvPr>
          <p:cNvSpPr>
            <a:spLocks noGrp="1"/>
          </p:cNvSpPr>
          <p:nvPr>
            <p:ph type="title"/>
          </p:nvPr>
        </p:nvSpPr>
        <p:spPr/>
        <p:txBody>
          <a:bodyPr/>
          <a:lstStyle/>
          <a:p>
            <a:r>
              <a:rPr lang="ja-JP" altLang="en-US" dirty="0"/>
              <a:t>報告会の目的</a:t>
            </a:r>
            <a:endParaRPr lang="en-US" dirty="0"/>
          </a:p>
        </p:txBody>
      </p:sp>
    </p:spTree>
    <p:extLst>
      <p:ext uri="{BB962C8B-B14F-4D97-AF65-F5344CB8AC3E}">
        <p14:creationId xmlns:p14="http://schemas.microsoft.com/office/powerpoint/2010/main" val="1795948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9D65B25-0BD4-4D17-9468-7112D54160A9}"/>
              </a:ext>
            </a:extLst>
          </p:cNvPr>
          <p:cNvSpPr>
            <a:spLocks noGrp="1"/>
          </p:cNvSpPr>
          <p:nvPr>
            <p:ph idx="1"/>
          </p:nvPr>
        </p:nvSpPr>
        <p:spPr/>
        <p:txBody>
          <a:bodyPr/>
          <a:lstStyle/>
          <a:p>
            <a:endParaRPr lang="en-US"/>
          </a:p>
        </p:txBody>
      </p:sp>
      <p:sp>
        <p:nvSpPr>
          <p:cNvPr id="3" name="タイトル 2">
            <a:extLst>
              <a:ext uri="{FF2B5EF4-FFF2-40B4-BE49-F238E27FC236}">
                <a16:creationId xmlns:a16="http://schemas.microsoft.com/office/drawing/2014/main" id="{E4C0DDFD-166C-4176-AD28-D3EAE396CA93}"/>
              </a:ext>
            </a:extLst>
          </p:cNvPr>
          <p:cNvSpPr>
            <a:spLocks noGrp="1"/>
          </p:cNvSpPr>
          <p:nvPr>
            <p:ph type="title"/>
          </p:nvPr>
        </p:nvSpPr>
        <p:spPr/>
        <p:txBody>
          <a:bodyPr/>
          <a:lstStyle/>
          <a:p>
            <a:r>
              <a:rPr lang="en-US" dirty="0"/>
              <a:t>Workout Report</a:t>
            </a:r>
            <a:r>
              <a:rPr lang="ja-JP" altLang="en-US" dirty="0"/>
              <a:t>メニュー表</a:t>
            </a:r>
            <a:endParaRPr lang="en-US" dirty="0"/>
          </a:p>
        </p:txBody>
      </p:sp>
      <p:pic>
        <p:nvPicPr>
          <p:cNvPr id="4" name="図 3">
            <a:extLst>
              <a:ext uri="{FF2B5EF4-FFF2-40B4-BE49-F238E27FC236}">
                <a16:creationId xmlns:a16="http://schemas.microsoft.com/office/drawing/2014/main" id="{81218E11-5FC3-4990-8A8E-4FFA33FD430C}"/>
              </a:ext>
            </a:extLst>
          </p:cNvPr>
          <p:cNvPicPr>
            <a:picLocks noChangeAspect="1"/>
          </p:cNvPicPr>
          <p:nvPr/>
        </p:nvPicPr>
        <p:blipFill>
          <a:blip r:embed="rId2"/>
          <a:stretch>
            <a:fillRect/>
          </a:stretch>
        </p:blipFill>
        <p:spPr>
          <a:xfrm>
            <a:off x="271652" y="1757585"/>
            <a:ext cx="8426101" cy="4332691"/>
          </a:xfrm>
          <a:prstGeom prst="rect">
            <a:avLst/>
          </a:prstGeom>
        </p:spPr>
      </p:pic>
      <p:sp>
        <p:nvSpPr>
          <p:cNvPr id="5" name="四角形: 角を丸くする 4">
            <a:extLst>
              <a:ext uri="{FF2B5EF4-FFF2-40B4-BE49-F238E27FC236}">
                <a16:creationId xmlns:a16="http://schemas.microsoft.com/office/drawing/2014/main" id="{6C675266-3E54-46F0-9C48-27743323E7FB}"/>
              </a:ext>
            </a:extLst>
          </p:cNvPr>
          <p:cNvSpPr/>
          <p:nvPr/>
        </p:nvSpPr>
        <p:spPr>
          <a:xfrm>
            <a:off x="399495" y="2654423"/>
            <a:ext cx="736847" cy="2929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四角形: 角を丸くする 5">
            <a:extLst>
              <a:ext uri="{FF2B5EF4-FFF2-40B4-BE49-F238E27FC236}">
                <a16:creationId xmlns:a16="http://schemas.microsoft.com/office/drawing/2014/main" id="{3F70AF00-57B6-4519-8DA7-F9005A188400}"/>
              </a:ext>
            </a:extLst>
          </p:cNvPr>
          <p:cNvSpPr/>
          <p:nvPr/>
        </p:nvSpPr>
        <p:spPr>
          <a:xfrm>
            <a:off x="399494" y="3776184"/>
            <a:ext cx="736847" cy="2929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四角形: 角を丸くする 6">
            <a:extLst>
              <a:ext uri="{FF2B5EF4-FFF2-40B4-BE49-F238E27FC236}">
                <a16:creationId xmlns:a16="http://schemas.microsoft.com/office/drawing/2014/main" id="{E86C77C8-458C-4171-85F9-13B0F283C7F3}"/>
              </a:ext>
            </a:extLst>
          </p:cNvPr>
          <p:cNvSpPr/>
          <p:nvPr/>
        </p:nvSpPr>
        <p:spPr>
          <a:xfrm>
            <a:off x="399493" y="4482914"/>
            <a:ext cx="736847" cy="2929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85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AB3FAF-9021-4A44-9D60-10E32774068E}"/>
              </a:ext>
            </a:extLst>
          </p:cNvPr>
          <p:cNvSpPr>
            <a:spLocks noGrp="1"/>
          </p:cNvSpPr>
          <p:nvPr>
            <p:ph type="title"/>
          </p:nvPr>
        </p:nvSpPr>
        <p:spPr/>
        <p:txBody>
          <a:bodyPr/>
          <a:lstStyle/>
          <a:p>
            <a:r>
              <a:rPr lang="ja-JP" altLang="en-US" dirty="0"/>
              <a:t>スキルセット表</a:t>
            </a:r>
            <a:r>
              <a:rPr lang="en-US" altLang="ja-JP" dirty="0"/>
              <a:t>(</a:t>
            </a:r>
            <a:r>
              <a:rPr lang="ja-JP" altLang="en-US" dirty="0"/>
              <a:t>線形代数</a:t>
            </a:r>
            <a:r>
              <a:rPr lang="en-US" altLang="ja-JP" dirty="0"/>
              <a:t>)</a:t>
            </a:r>
            <a:endParaRPr lang="en-US" dirty="0"/>
          </a:p>
        </p:txBody>
      </p:sp>
      <p:pic>
        <p:nvPicPr>
          <p:cNvPr id="5" name="コンテンツ プレースホルダー 4">
            <a:extLst>
              <a:ext uri="{FF2B5EF4-FFF2-40B4-BE49-F238E27FC236}">
                <a16:creationId xmlns:a16="http://schemas.microsoft.com/office/drawing/2014/main" id="{7203025B-2DEE-4390-AD01-E312E94E0E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9432"/>
          <a:stretch/>
        </p:blipFill>
        <p:spPr>
          <a:xfrm>
            <a:off x="176547" y="2687703"/>
            <a:ext cx="8559079" cy="2754309"/>
          </a:xfrm>
        </p:spPr>
      </p:pic>
      <p:sp>
        <p:nvSpPr>
          <p:cNvPr id="6" name="四角形: 角を丸くする 5">
            <a:extLst>
              <a:ext uri="{FF2B5EF4-FFF2-40B4-BE49-F238E27FC236}">
                <a16:creationId xmlns:a16="http://schemas.microsoft.com/office/drawing/2014/main" id="{55F687AC-6266-4A99-B58F-758A4CFC28E4}"/>
              </a:ext>
            </a:extLst>
          </p:cNvPr>
          <p:cNvSpPr/>
          <p:nvPr/>
        </p:nvSpPr>
        <p:spPr>
          <a:xfrm>
            <a:off x="2658196" y="3244123"/>
            <a:ext cx="1851660" cy="39433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四角形: 角を丸くする 6">
            <a:extLst>
              <a:ext uri="{FF2B5EF4-FFF2-40B4-BE49-F238E27FC236}">
                <a16:creationId xmlns:a16="http://schemas.microsoft.com/office/drawing/2014/main" id="{444733F5-74DA-4A90-8B0A-206869573758}"/>
              </a:ext>
            </a:extLst>
          </p:cNvPr>
          <p:cNvSpPr/>
          <p:nvPr/>
        </p:nvSpPr>
        <p:spPr>
          <a:xfrm>
            <a:off x="4624156" y="2668654"/>
            <a:ext cx="2522220" cy="44592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四角形: 角を丸くする 7">
            <a:extLst>
              <a:ext uri="{FF2B5EF4-FFF2-40B4-BE49-F238E27FC236}">
                <a16:creationId xmlns:a16="http://schemas.microsoft.com/office/drawing/2014/main" id="{3029715A-1C60-4C98-955B-AEB36A7EA91E}"/>
              </a:ext>
            </a:extLst>
          </p:cNvPr>
          <p:cNvSpPr/>
          <p:nvPr/>
        </p:nvSpPr>
        <p:spPr>
          <a:xfrm>
            <a:off x="867496" y="3244123"/>
            <a:ext cx="1042035" cy="5170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四角形: 角を丸くする 9">
            <a:extLst>
              <a:ext uri="{FF2B5EF4-FFF2-40B4-BE49-F238E27FC236}">
                <a16:creationId xmlns:a16="http://schemas.microsoft.com/office/drawing/2014/main" id="{FCF215C2-29EE-46D6-B433-634CD8514FED}"/>
              </a:ext>
            </a:extLst>
          </p:cNvPr>
          <p:cNvSpPr/>
          <p:nvPr/>
        </p:nvSpPr>
        <p:spPr>
          <a:xfrm>
            <a:off x="781235" y="2431366"/>
            <a:ext cx="3790766" cy="326698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四角形: 角を丸くする 10">
            <a:extLst>
              <a:ext uri="{FF2B5EF4-FFF2-40B4-BE49-F238E27FC236}">
                <a16:creationId xmlns:a16="http://schemas.microsoft.com/office/drawing/2014/main" id="{9194DDD9-D909-461F-81E6-6BDBD9097999}"/>
              </a:ext>
            </a:extLst>
          </p:cNvPr>
          <p:cNvSpPr/>
          <p:nvPr/>
        </p:nvSpPr>
        <p:spPr>
          <a:xfrm>
            <a:off x="4599004" y="2431366"/>
            <a:ext cx="2725074" cy="32669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 角を丸くする 11">
            <a:extLst>
              <a:ext uri="{FF2B5EF4-FFF2-40B4-BE49-F238E27FC236}">
                <a16:creationId xmlns:a16="http://schemas.microsoft.com/office/drawing/2014/main" id="{AF5C726C-0B8A-4C44-A30F-8DB7F4700773}"/>
              </a:ext>
            </a:extLst>
          </p:cNvPr>
          <p:cNvSpPr/>
          <p:nvPr/>
        </p:nvSpPr>
        <p:spPr>
          <a:xfrm>
            <a:off x="7324078" y="2431730"/>
            <a:ext cx="1436700" cy="326698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テキスト ボックス 12">
            <a:extLst>
              <a:ext uri="{FF2B5EF4-FFF2-40B4-BE49-F238E27FC236}">
                <a16:creationId xmlns:a16="http://schemas.microsoft.com/office/drawing/2014/main" id="{2CFBA9AE-AFBD-4AE7-8551-0487A4D30CF8}"/>
              </a:ext>
            </a:extLst>
          </p:cNvPr>
          <p:cNvSpPr txBox="1"/>
          <p:nvPr/>
        </p:nvSpPr>
        <p:spPr>
          <a:xfrm>
            <a:off x="7173009" y="5769655"/>
            <a:ext cx="2095200" cy="369332"/>
          </a:xfrm>
          <a:prstGeom prst="rect">
            <a:avLst/>
          </a:prstGeom>
          <a:noFill/>
        </p:spPr>
        <p:txBody>
          <a:bodyPr wrap="square" rtlCol="0">
            <a:spAutoFit/>
          </a:bodyPr>
          <a:lstStyle/>
          <a:p>
            <a:r>
              <a:rPr lang="ja-JP" altLang="en-US" dirty="0"/>
              <a:t>獲得していない</a:t>
            </a:r>
            <a:endParaRPr lang="en-US" dirty="0"/>
          </a:p>
        </p:txBody>
      </p:sp>
      <p:sp>
        <p:nvSpPr>
          <p:cNvPr id="14" name="テキスト ボックス 13">
            <a:extLst>
              <a:ext uri="{FF2B5EF4-FFF2-40B4-BE49-F238E27FC236}">
                <a16:creationId xmlns:a16="http://schemas.microsoft.com/office/drawing/2014/main" id="{2C79F878-94DF-4632-BABC-33DB9204F274}"/>
              </a:ext>
            </a:extLst>
          </p:cNvPr>
          <p:cNvSpPr txBox="1"/>
          <p:nvPr/>
        </p:nvSpPr>
        <p:spPr>
          <a:xfrm>
            <a:off x="1912872" y="5813766"/>
            <a:ext cx="1101381" cy="369332"/>
          </a:xfrm>
          <a:prstGeom prst="rect">
            <a:avLst/>
          </a:prstGeom>
          <a:noFill/>
        </p:spPr>
        <p:txBody>
          <a:bodyPr wrap="square" rtlCol="0">
            <a:spAutoFit/>
          </a:bodyPr>
          <a:lstStyle/>
          <a:p>
            <a:r>
              <a:rPr lang="ja-JP" altLang="en-US" dirty="0"/>
              <a:t>獲得した</a:t>
            </a:r>
            <a:endParaRPr lang="en-US" dirty="0"/>
          </a:p>
        </p:txBody>
      </p:sp>
      <p:sp>
        <p:nvSpPr>
          <p:cNvPr id="15" name="テキスト ボックス 14">
            <a:extLst>
              <a:ext uri="{FF2B5EF4-FFF2-40B4-BE49-F238E27FC236}">
                <a16:creationId xmlns:a16="http://schemas.microsoft.com/office/drawing/2014/main" id="{127E59F9-0BCD-4466-9AB5-D9B5599C00AA}"/>
              </a:ext>
            </a:extLst>
          </p:cNvPr>
          <p:cNvSpPr txBox="1"/>
          <p:nvPr/>
        </p:nvSpPr>
        <p:spPr>
          <a:xfrm>
            <a:off x="5564197" y="5769655"/>
            <a:ext cx="1101381" cy="369332"/>
          </a:xfrm>
          <a:prstGeom prst="rect">
            <a:avLst/>
          </a:prstGeom>
          <a:noFill/>
        </p:spPr>
        <p:txBody>
          <a:bodyPr wrap="square" rtlCol="0">
            <a:spAutoFit/>
          </a:bodyPr>
          <a:lstStyle/>
          <a:p>
            <a:r>
              <a:rPr lang="ja-JP" altLang="en-US" dirty="0"/>
              <a:t>獲得中</a:t>
            </a:r>
            <a:endParaRPr lang="en-US" dirty="0"/>
          </a:p>
        </p:txBody>
      </p:sp>
    </p:spTree>
    <p:extLst>
      <p:ext uri="{BB962C8B-B14F-4D97-AF65-F5344CB8AC3E}">
        <p14:creationId xmlns:p14="http://schemas.microsoft.com/office/powerpoint/2010/main" val="37564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0AE12BD-C9E9-4CC3-A78C-1B44CF6C8E1E}"/>
              </a:ext>
            </a:extLst>
          </p:cNvPr>
          <p:cNvSpPr>
            <a:spLocks noGrp="1"/>
          </p:cNvSpPr>
          <p:nvPr>
            <p:ph idx="1"/>
          </p:nvPr>
        </p:nvSpPr>
        <p:spPr>
          <a:xfrm>
            <a:off x="361950" y="1496217"/>
            <a:ext cx="7886700" cy="4514057"/>
          </a:xfrm>
        </p:spPr>
        <p:txBody>
          <a:bodyPr/>
          <a:lstStyle/>
          <a:p>
            <a:pPr marL="0" indent="0">
              <a:buNone/>
            </a:pPr>
            <a:r>
              <a:rPr lang="ja-JP" altLang="en-US" dirty="0"/>
              <a:t>線形代数</a:t>
            </a:r>
            <a:endParaRPr lang="en-US" altLang="ja-JP" dirty="0"/>
          </a:p>
          <a:p>
            <a:r>
              <a:rPr lang="ja-JP" altLang="en-US" dirty="0"/>
              <a:t>ベクトル空間とは</a:t>
            </a:r>
            <a:endParaRPr lang="en-US" altLang="ja-JP" dirty="0"/>
          </a:p>
          <a:p>
            <a:r>
              <a:rPr lang="ja-JP" altLang="en-US" dirty="0"/>
              <a:t>写像とは</a:t>
            </a:r>
            <a:endParaRPr lang="en-US" altLang="ja-JP" dirty="0"/>
          </a:p>
          <a:p>
            <a:r>
              <a:rPr lang="ja-JP" altLang="en-US" dirty="0"/>
              <a:t>射影とは</a:t>
            </a:r>
            <a:endParaRPr lang="en-US" altLang="ja-JP" dirty="0"/>
          </a:p>
          <a:p>
            <a:r>
              <a:rPr lang="ja-JP" altLang="en-US" dirty="0"/>
              <a:t>線形変換の定義</a:t>
            </a:r>
            <a:endParaRPr lang="en-US" altLang="ja-JP" dirty="0"/>
          </a:p>
          <a:p>
            <a:r>
              <a:rPr lang="ja-JP" altLang="en-US" dirty="0"/>
              <a:t>線形変換における固有値の特性</a:t>
            </a:r>
            <a:endParaRPr lang="en-US" altLang="ja-JP" dirty="0"/>
          </a:p>
          <a:p>
            <a:r>
              <a:rPr lang="ja-JP" altLang="en-US" dirty="0"/>
              <a:t>求めた主成分で主成分分析</a:t>
            </a:r>
            <a:endParaRPr lang="en-US" altLang="ja-JP" dirty="0"/>
          </a:p>
          <a:p>
            <a:pPr marL="0" indent="0">
              <a:buNone/>
            </a:pPr>
            <a:endParaRPr lang="en-US" altLang="ja-JP" dirty="0"/>
          </a:p>
        </p:txBody>
      </p:sp>
      <p:sp>
        <p:nvSpPr>
          <p:cNvPr id="3" name="タイトル 2">
            <a:extLst>
              <a:ext uri="{FF2B5EF4-FFF2-40B4-BE49-F238E27FC236}">
                <a16:creationId xmlns:a16="http://schemas.microsoft.com/office/drawing/2014/main" id="{BCBC6525-969E-4DAF-8D3F-C003B1AC16C0}"/>
              </a:ext>
            </a:extLst>
          </p:cNvPr>
          <p:cNvSpPr>
            <a:spLocks noGrp="1"/>
          </p:cNvSpPr>
          <p:nvPr>
            <p:ph type="title"/>
          </p:nvPr>
        </p:nvSpPr>
        <p:spPr/>
        <p:txBody>
          <a:bodyPr/>
          <a:lstStyle/>
          <a:p>
            <a:r>
              <a:rPr lang="ja-JP" altLang="en-US" dirty="0"/>
              <a:t>理論の目次</a:t>
            </a:r>
            <a:endParaRPr lang="en-US" dirty="0"/>
          </a:p>
        </p:txBody>
      </p:sp>
      <p:sp>
        <p:nvSpPr>
          <p:cNvPr id="4" name="右中かっこ 3">
            <a:extLst>
              <a:ext uri="{FF2B5EF4-FFF2-40B4-BE49-F238E27FC236}">
                <a16:creationId xmlns:a16="http://schemas.microsoft.com/office/drawing/2014/main" id="{F4CB3088-30AC-4554-8BEA-B0D100513AFE}"/>
              </a:ext>
            </a:extLst>
          </p:cNvPr>
          <p:cNvSpPr/>
          <p:nvPr/>
        </p:nvSpPr>
        <p:spPr>
          <a:xfrm>
            <a:off x="6210300" y="1895475"/>
            <a:ext cx="762000" cy="2562225"/>
          </a:xfrm>
          <a:prstGeom prst="rightBrace">
            <a:avLst/>
          </a:prstGeom>
          <a:solidFill>
            <a:schemeClr val="bg1"/>
          </a:solid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テキスト ボックス 4">
            <a:extLst>
              <a:ext uri="{FF2B5EF4-FFF2-40B4-BE49-F238E27FC236}">
                <a16:creationId xmlns:a16="http://schemas.microsoft.com/office/drawing/2014/main" id="{7A7F6C4A-91E2-4F1F-9F2D-5770E0E11B66}"/>
              </a:ext>
            </a:extLst>
          </p:cNvPr>
          <p:cNvSpPr txBox="1"/>
          <p:nvPr/>
        </p:nvSpPr>
        <p:spPr>
          <a:xfrm>
            <a:off x="7077075" y="2991921"/>
            <a:ext cx="1704975" cy="369332"/>
          </a:xfrm>
          <a:prstGeom prst="rect">
            <a:avLst/>
          </a:prstGeom>
          <a:noFill/>
        </p:spPr>
        <p:txBody>
          <a:bodyPr wrap="square" rtlCol="0">
            <a:spAutoFit/>
          </a:bodyPr>
          <a:lstStyle/>
          <a:p>
            <a:r>
              <a:rPr lang="ja-JP" altLang="en-US" dirty="0"/>
              <a:t>ダイジェスト</a:t>
            </a:r>
            <a:endParaRPr lang="en-US" dirty="0"/>
          </a:p>
        </p:txBody>
      </p:sp>
    </p:spTree>
    <p:extLst>
      <p:ext uri="{BB962C8B-B14F-4D97-AF65-F5344CB8AC3E}">
        <p14:creationId xmlns:p14="http://schemas.microsoft.com/office/powerpoint/2010/main" val="1901526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4306CE2-DD13-4BA3-BD2B-B879686805DA}"/>
              </a:ext>
            </a:extLst>
          </p:cNvPr>
          <p:cNvSpPr>
            <a:spLocks noGrp="1"/>
          </p:cNvSpPr>
          <p:nvPr>
            <p:ph idx="1"/>
          </p:nvPr>
        </p:nvSpPr>
        <p:spPr>
          <a:xfrm>
            <a:off x="24811" y="1253331"/>
            <a:ext cx="7886700" cy="4351338"/>
          </a:xfrm>
        </p:spPr>
        <p:txBody>
          <a:bodyPr/>
          <a:lstStyle/>
          <a:p>
            <a:r>
              <a:rPr lang="ja-JP" altLang="en-US" dirty="0"/>
              <a:t>集合</a:t>
            </a:r>
            <a:r>
              <a:rPr lang="en-US" altLang="ja-JP" dirty="0"/>
              <a:t>X</a:t>
            </a:r>
            <a:r>
              <a:rPr lang="ja-JP" altLang="en-US" dirty="0"/>
              <a:t>の任意の要素について加算とスカラー倍が定義できる空間</a:t>
            </a:r>
            <a:r>
              <a:rPr lang="en-US" altLang="ja-JP" dirty="0"/>
              <a:t>(</a:t>
            </a:r>
            <a:r>
              <a:rPr lang="ja-JP" altLang="en-US" dirty="0"/>
              <a:t>講義スライドより</a:t>
            </a:r>
            <a:r>
              <a:rPr lang="en-US" altLang="ja-JP" dirty="0"/>
              <a:t>)</a:t>
            </a:r>
            <a:endParaRPr lang="en-US" dirty="0"/>
          </a:p>
        </p:txBody>
      </p:sp>
      <p:sp>
        <p:nvSpPr>
          <p:cNvPr id="3" name="タイトル 2">
            <a:extLst>
              <a:ext uri="{FF2B5EF4-FFF2-40B4-BE49-F238E27FC236}">
                <a16:creationId xmlns:a16="http://schemas.microsoft.com/office/drawing/2014/main" id="{17CC2067-712B-47AB-BC04-63500727C5C9}"/>
              </a:ext>
            </a:extLst>
          </p:cNvPr>
          <p:cNvSpPr>
            <a:spLocks noGrp="1"/>
          </p:cNvSpPr>
          <p:nvPr>
            <p:ph type="title"/>
          </p:nvPr>
        </p:nvSpPr>
        <p:spPr/>
        <p:txBody>
          <a:bodyPr/>
          <a:lstStyle/>
          <a:p>
            <a:r>
              <a:rPr lang="ja-JP" altLang="en-US" dirty="0"/>
              <a:t>ベクトル空間とは</a:t>
            </a:r>
            <a:endParaRPr lang="en-US" dirty="0"/>
          </a:p>
        </p:txBody>
      </p:sp>
      <p:grpSp>
        <p:nvGrpSpPr>
          <p:cNvPr id="23" name="グループ化 22">
            <a:extLst>
              <a:ext uri="{FF2B5EF4-FFF2-40B4-BE49-F238E27FC236}">
                <a16:creationId xmlns:a16="http://schemas.microsoft.com/office/drawing/2014/main" id="{7A8A6D4E-A629-4BB6-9C46-47DE0BCF31C6}"/>
              </a:ext>
            </a:extLst>
          </p:cNvPr>
          <p:cNvGrpSpPr/>
          <p:nvPr/>
        </p:nvGrpSpPr>
        <p:grpSpPr>
          <a:xfrm>
            <a:off x="24811" y="2118742"/>
            <a:ext cx="4890011" cy="3542159"/>
            <a:chOff x="1731349" y="2472363"/>
            <a:chExt cx="4890011" cy="3542159"/>
          </a:xfrm>
        </p:grpSpPr>
        <p:sp>
          <p:nvSpPr>
            <p:cNvPr id="5" name="円/楕円 9">
              <a:extLst>
                <a:ext uri="{FF2B5EF4-FFF2-40B4-BE49-F238E27FC236}">
                  <a16:creationId xmlns:a16="http://schemas.microsoft.com/office/drawing/2014/main" id="{F3CD52EB-B7BB-49D7-AB38-09D1E8100BEE}"/>
                </a:ext>
              </a:extLst>
            </p:cNvPr>
            <p:cNvSpPr/>
            <p:nvPr/>
          </p:nvSpPr>
          <p:spPr>
            <a:xfrm>
              <a:off x="1731349" y="2774162"/>
              <a:ext cx="4890011" cy="324036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aphicFrame>
          <p:nvGraphicFramePr>
            <p:cNvPr id="6" name="オブジェクト 5">
              <a:extLst>
                <a:ext uri="{FF2B5EF4-FFF2-40B4-BE49-F238E27FC236}">
                  <a16:creationId xmlns:a16="http://schemas.microsoft.com/office/drawing/2014/main" id="{A14576A5-CD52-4D65-88FB-1ACD554E3519}"/>
                </a:ext>
              </a:extLst>
            </p:cNvPr>
            <p:cNvGraphicFramePr>
              <a:graphicFrameLocks noChangeAspect="1"/>
            </p:cNvGraphicFramePr>
            <p:nvPr>
              <p:extLst>
                <p:ext uri="{D42A27DB-BD31-4B8C-83A1-F6EECF244321}">
                  <p14:modId xmlns:p14="http://schemas.microsoft.com/office/powerpoint/2010/main" val="915171923"/>
                </p:ext>
              </p:extLst>
            </p:nvPr>
          </p:nvGraphicFramePr>
          <p:xfrm>
            <a:off x="3851920" y="2472363"/>
            <a:ext cx="529221" cy="492299"/>
          </p:xfrm>
          <a:graphic>
            <a:graphicData uri="http://schemas.openxmlformats.org/presentationml/2006/ole">
              <mc:AlternateContent xmlns:mc="http://schemas.openxmlformats.org/markup-compatibility/2006">
                <mc:Choice xmlns:v="urn:schemas-microsoft-com:vml" Requires="v">
                  <p:oleObj spid="_x0000_s2065" name="Equation" r:id="rId3" imgW="177480" imgH="164880" progId="Equation.DSMT4">
                    <p:embed/>
                  </p:oleObj>
                </mc:Choice>
                <mc:Fallback>
                  <p:oleObj name="Equation" r:id="rId3" imgW="177480" imgH="164880" progId="Equation.DSMT4">
                    <p:embed/>
                    <p:pic>
                      <p:nvPicPr>
                        <p:cNvPr id="11" name="オブジェクト 10"/>
                        <p:cNvPicPr>
                          <a:picLocks noChangeAspect="1" noChangeArrowheads="1"/>
                        </p:cNvPicPr>
                        <p:nvPr/>
                      </p:nvPicPr>
                      <p:blipFill>
                        <a:blip r:embed="rId4"/>
                        <a:srcRect/>
                        <a:stretch>
                          <a:fillRect/>
                        </a:stretch>
                      </p:blipFill>
                      <p:spPr bwMode="auto">
                        <a:xfrm>
                          <a:off x="3851920" y="2472363"/>
                          <a:ext cx="529221" cy="492299"/>
                        </a:xfrm>
                        <a:prstGeom prst="rect">
                          <a:avLst/>
                        </a:prstGeom>
                        <a:noFill/>
                        <a:ln>
                          <a:noFill/>
                        </a:ln>
                      </p:spPr>
                    </p:pic>
                  </p:oleObj>
                </mc:Fallback>
              </mc:AlternateContent>
            </a:graphicData>
          </a:graphic>
        </p:graphicFrame>
        <p:grpSp>
          <p:nvGrpSpPr>
            <p:cNvPr id="7" name="グループ化 6">
              <a:extLst>
                <a:ext uri="{FF2B5EF4-FFF2-40B4-BE49-F238E27FC236}">
                  <a16:creationId xmlns:a16="http://schemas.microsoft.com/office/drawing/2014/main" id="{2205F1ED-221F-44F4-8F88-63B181A3E9DD}"/>
                </a:ext>
              </a:extLst>
            </p:cNvPr>
            <p:cNvGrpSpPr/>
            <p:nvPr/>
          </p:nvGrpSpPr>
          <p:grpSpPr>
            <a:xfrm>
              <a:off x="2720229" y="3638258"/>
              <a:ext cx="293688" cy="580132"/>
              <a:chOff x="2752568" y="3933056"/>
              <a:chExt cx="293688" cy="580132"/>
            </a:xfrm>
          </p:grpSpPr>
          <p:sp>
            <p:nvSpPr>
              <p:cNvPr id="8" name="円/楕円 11">
                <a:extLst>
                  <a:ext uri="{FF2B5EF4-FFF2-40B4-BE49-F238E27FC236}">
                    <a16:creationId xmlns:a16="http://schemas.microsoft.com/office/drawing/2014/main" id="{24B524EB-9669-40C5-89A2-8468D29A48C5}"/>
                  </a:ext>
                </a:extLst>
              </p:cNvPr>
              <p:cNvSpPr/>
              <p:nvPr/>
            </p:nvSpPr>
            <p:spPr>
              <a:xfrm>
                <a:off x="2784867" y="3933056"/>
                <a:ext cx="229091" cy="2290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aphicFrame>
            <p:nvGraphicFramePr>
              <p:cNvPr id="9" name="オブジェクト 8">
                <a:extLst>
                  <a:ext uri="{FF2B5EF4-FFF2-40B4-BE49-F238E27FC236}">
                    <a16:creationId xmlns:a16="http://schemas.microsoft.com/office/drawing/2014/main" id="{C60D49EE-9749-4BB9-B71F-C8432453B3C7}"/>
                  </a:ext>
                </a:extLst>
              </p:cNvPr>
              <p:cNvGraphicFramePr>
                <a:graphicFrameLocks noChangeAspect="1"/>
              </p:cNvGraphicFramePr>
              <p:nvPr>
                <p:extLst/>
              </p:nvPr>
            </p:nvGraphicFramePr>
            <p:xfrm>
              <a:off x="2752568" y="4221088"/>
              <a:ext cx="293688" cy="292100"/>
            </p:xfrm>
            <a:graphic>
              <a:graphicData uri="http://schemas.openxmlformats.org/presentationml/2006/ole">
                <mc:AlternateContent xmlns:mc="http://schemas.openxmlformats.org/markup-compatibility/2006">
                  <mc:Choice xmlns:v="urn:schemas-microsoft-com:vml" Requires="v">
                    <p:oleObj spid="_x0000_s2066" name="Equation" r:id="rId5" imgW="126720" imgH="126720" progId="Equation.DSMT4">
                      <p:embed/>
                    </p:oleObj>
                  </mc:Choice>
                  <mc:Fallback>
                    <p:oleObj name="Equation" r:id="rId5" imgW="126720" imgH="126720" progId="Equation.DSMT4">
                      <p:embed/>
                      <p:pic>
                        <p:nvPicPr>
                          <p:cNvPr id="14" name="オブジェクト 13"/>
                          <p:cNvPicPr>
                            <a:picLocks noChangeAspect="1" noChangeArrowheads="1"/>
                          </p:cNvPicPr>
                          <p:nvPr/>
                        </p:nvPicPr>
                        <p:blipFill>
                          <a:blip r:embed="rId6"/>
                          <a:srcRect/>
                          <a:stretch>
                            <a:fillRect/>
                          </a:stretch>
                        </p:blipFill>
                        <p:spPr bwMode="auto">
                          <a:xfrm>
                            <a:off x="2752568" y="4221088"/>
                            <a:ext cx="2936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グループ化 9">
              <a:extLst>
                <a:ext uri="{FF2B5EF4-FFF2-40B4-BE49-F238E27FC236}">
                  <a16:creationId xmlns:a16="http://schemas.microsoft.com/office/drawing/2014/main" id="{9E6E36E0-4FE6-49A6-A4F0-38B15D9E4F9B}"/>
                </a:ext>
              </a:extLst>
            </p:cNvPr>
            <p:cNvGrpSpPr/>
            <p:nvPr/>
          </p:nvGrpSpPr>
          <p:grpSpPr>
            <a:xfrm>
              <a:off x="3997133" y="3555020"/>
              <a:ext cx="293765" cy="624658"/>
              <a:chOff x="3928985" y="3933055"/>
              <a:chExt cx="293765" cy="624658"/>
            </a:xfrm>
          </p:grpSpPr>
          <p:sp>
            <p:nvSpPr>
              <p:cNvPr id="11" name="円/楕円 12">
                <a:extLst>
                  <a:ext uri="{FF2B5EF4-FFF2-40B4-BE49-F238E27FC236}">
                    <a16:creationId xmlns:a16="http://schemas.microsoft.com/office/drawing/2014/main" id="{471C35B1-F96B-4311-9C3E-B6C8690A2B75}"/>
                  </a:ext>
                </a:extLst>
              </p:cNvPr>
              <p:cNvSpPr/>
              <p:nvPr/>
            </p:nvSpPr>
            <p:spPr>
              <a:xfrm>
                <a:off x="3928985" y="3933055"/>
                <a:ext cx="229091" cy="2290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graphicFrame>
            <p:nvGraphicFramePr>
              <p:cNvPr id="12" name="オブジェクト 11">
                <a:extLst>
                  <a:ext uri="{FF2B5EF4-FFF2-40B4-BE49-F238E27FC236}">
                    <a16:creationId xmlns:a16="http://schemas.microsoft.com/office/drawing/2014/main" id="{80792011-4539-495D-BB5C-6E9728C43902}"/>
                  </a:ext>
                </a:extLst>
              </p:cNvPr>
              <p:cNvGraphicFramePr>
                <a:graphicFrameLocks noChangeAspect="1"/>
              </p:cNvGraphicFramePr>
              <p:nvPr>
                <p:extLst/>
              </p:nvPr>
            </p:nvGraphicFramePr>
            <p:xfrm>
              <a:off x="3929063" y="4178300"/>
              <a:ext cx="293687" cy="379413"/>
            </p:xfrm>
            <a:graphic>
              <a:graphicData uri="http://schemas.openxmlformats.org/presentationml/2006/ole">
                <mc:AlternateContent xmlns:mc="http://schemas.openxmlformats.org/markup-compatibility/2006">
                  <mc:Choice xmlns:v="urn:schemas-microsoft-com:vml" Requires="v">
                    <p:oleObj spid="_x0000_s2067" name="Equation" r:id="rId7" imgW="126720" imgH="164880" progId="Equation.DSMT4">
                      <p:embed/>
                    </p:oleObj>
                  </mc:Choice>
                  <mc:Fallback>
                    <p:oleObj name="Equation" r:id="rId7" imgW="126720" imgH="164880" progId="Equation.DSMT4">
                      <p:embed/>
                      <p:pic>
                        <p:nvPicPr>
                          <p:cNvPr id="15" name="オブジェクト 14"/>
                          <p:cNvPicPr>
                            <a:picLocks noChangeAspect="1" noChangeArrowheads="1"/>
                          </p:cNvPicPr>
                          <p:nvPr/>
                        </p:nvPicPr>
                        <p:blipFill>
                          <a:blip r:embed="rId8"/>
                          <a:srcRect/>
                          <a:stretch>
                            <a:fillRect/>
                          </a:stretch>
                        </p:blipFill>
                        <p:spPr bwMode="auto">
                          <a:xfrm>
                            <a:off x="3929063" y="4178300"/>
                            <a:ext cx="293687"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 name="グループ化 12">
              <a:extLst>
                <a:ext uri="{FF2B5EF4-FFF2-40B4-BE49-F238E27FC236}">
                  <a16:creationId xmlns:a16="http://schemas.microsoft.com/office/drawing/2014/main" id="{07DB2D9D-82D1-46C1-8B18-34D19EE9C9E4}"/>
                </a:ext>
              </a:extLst>
            </p:cNvPr>
            <p:cNvGrpSpPr/>
            <p:nvPr/>
          </p:nvGrpSpPr>
          <p:grpSpPr>
            <a:xfrm>
              <a:off x="2059035" y="4718378"/>
              <a:ext cx="1322388" cy="699405"/>
              <a:chOff x="3153620" y="3933055"/>
              <a:chExt cx="1322388" cy="699405"/>
            </a:xfrm>
          </p:grpSpPr>
          <p:sp>
            <p:nvSpPr>
              <p:cNvPr id="14" name="円/楕円 18">
                <a:extLst>
                  <a:ext uri="{FF2B5EF4-FFF2-40B4-BE49-F238E27FC236}">
                    <a16:creationId xmlns:a16="http://schemas.microsoft.com/office/drawing/2014/main" id="{BD23DAD6-75D8-4C10-B8CD-EC3B0F9B5455}"/>
                  </a:ext>
                </a:extLst>
              </p:cNvPr>
              <p:cNvSpPr/>
              <p:nvPr/>
            </p:nvSpPr>
            <p:spPr>
              <a:xfrm>
                <a:off x="3928985" y="3933055"/>
                <a:ext cx="229091" cy="2290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graphicFrame>
            <p:nvGraphicFramePr>
              <p:cNvPr id="15" name="オブジェクト 14">
                <a:extLst>
                  <a:ext uri="{FF2B5EF4-FFF2-40B4-BE49-F238E27FC236}">
                    <a16:creationId xmlns:a16="http://schemas.microsoft.com/office/drawing/2014/main" id="{3845BFDB-AD88-49C6-828D-25E1AC07CB5C}"/>
                  </a:ext>
                </a:extLst>
              </p:cNvPr>
              <p:cNvGraphicFramePr>
                <a:graphicFrameLocks noChangeAspect="1"/>
              </p:cNvGraphicFramePr>
              <p:nvPr>
                <p:extLst>
                  <p:ext uri="{D42A27DB-BD31-4B8C-83A1-F6EECF244321}">
                    <p14:modId xmlns:p14="http://schemas.microsoft.com/office/powerpoint/2010/main" val="3401841362"/>
                  </p:ext>
                </p:extLst>
              </p:nvPr>
            </p:nvGraphicFramePr>
            <p:xfrm>
              <a:off x="3153620" y="4224473"/>
              <a:ext cx="1322388" cy="407987"/>
            </p:xfrm>
            <a:graphic>
              <a:graphicData uri="http://schemas.openxmlformats.org/presentationml/2006/ole">
                <mc:AlternateContent xmlns:mc="http://schemas.openxmlformats.org/markup-compatibility/2006">
                  <mc:Choice xmlns:v="urn:schemas-microsoft-com:vml" Requires="v">
                    <p:oleObj spid="_x0000_s2068" name="Equation" r:id="rId9" imgW="571320" imgH="177480" progId="Equation.DSMT4">
                      <p:embed/>
                    </p:oleObj>
                  </mc:Choice>
                  <mc:Fallback>
                    <p:oleObj name="Equation" r:id="rId9" imgW="571320" imgH="177480" progId="Equation.DSMT4">
                      <p:embed/>
                      <p:pic>
                        <p:nvPicPr>
                          <p:cNvPr id="20" name="オブジェクト 19"/>
                          <p:cNvPicPr>
                            <a:picLocks noChangeAspect="1" noChangeArrowheads="1"/>
                          </p:cNvPicPr>
                          <p:nvPr/>
                        </p:nvPicPr>
                        <p:blipFill>
                          <a:blip r:embed="rId10"/>
                          <a:srcRect/>
                          <a:stretch>
                            <a:fillRect/>
                          </a:stretch>
                        </p:blipFill>
                        <p:spPr bwMode="auto">
                          <a:xfrm>
                            <a:off x="3153620" y="4224473"/>
                            <a:ext cx="1322388"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 name="グループ化 16">
              <a:extLst>
                <a:ext uri="{FF2B5EF4-FFF2-40B4-BE49-F238E27FC236}">
                  <a16:creationId xmlns:a16="http://schemas.microsoft.com/office/drawing/2014/main" id="{0CC735B5-91E7-4C4B-89DB-88BFE7FB4CF8}"/>
                </a:ext>
              </a:extLst>
            </p:cNvPr>
            <p:cNvGrpSpPr/>
            <p:nvPr/>
          </p:nvGrpSpPr>
          <p:grpSpPr>
            <a:xfrm>
              <a:off x="4669048" y="4576090"/>
              <a:ext cx="1057275" cy="594643"/>
              <a:chOff x="3548265" y="3933055"/>
              <a:chExt cx="1057275" cy="594643"/>
            </a:xfrm>
          </p:grpSpPr>
          <p:sp>
            <p:nvSpPr>
              <p:cNvPr id="18" name="円/楕円 22">
                <a:extLst>
                  <a:ext uri="{FF2B5EF4-FFF2-40B4-BE49-F238E27FC236}">
                    <a16:creationId xmlns:a16="http://schemas.microsoft.com/office/drawing/2014/main" id="{5DA3215E-4D63-44BE-BC7E-30F24B4414D8}"/>
                  </a:ext>
                </a:extLst>
              </p:cNvPr>
              <p:cNvSpPr/>
              <p:nvPr/>
            </p:nvSpPr>
            <p:spPr>
              <a:xfrm>
                <a:off x="3928985" y="3933055"/>
                <a:ext cx="229091" cy="2290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graphicFrame>
            <p:nvGraphicFramePr>
              <p:cNvPr id="19" name="オブジェクト 18">
                <a:extLst>
                  <a:ext uri="{FF2B5EF4-FFF2-40B4-BE49-F238E27FC236}">
                    <a16:creationId xmlns:a16="http://schemas.microsoft.com/office/drawing/2014/main" id="{2036EC37-BDCE-43D0-986C-D708E9F95FE9}"/>
                  </a:ext>
                </a:extLst>
              </p:cNvPr>
              <p:cNvGraphicFramePr>
                <a:graphicFrameLocks noChangeAspect="1"/>
              </p:cNvGraphicFramePr>
              <p:nvPr>
                <p:extLst/>
              </p:nvPr>
            </p:nvGraphicFramePr>
            <p:xfrm>
              <a:off x="3548265" y="4207023"/>
              <a:ext cx="1057275" cy="320675"/>
            </p:xfrm>
            <a:graphic>
              <a:graphicData uri="http://schemas.openxmlformats.org/presentationml/2006/ole">
                <mc:AlternateContent xmlns:mc="http://schemas.openxmlformats.org/markup-compatibility/2006">
                  <mc:Choice xmlns:v="urn:schemas-microsoft-com:vml" Requires="v">
                    <p:oleObj spid="_x0000_s2069" name="Equation" r:id="rId11" imgW="457200" imgH="139680" progId="Equation.DSMT4">
                      <p:embed/>
                    </p:oleObj>
                  </mc:Choice>
                  <mc:Fallback>
                    <p:oleObj name="Equation" r:id="rId11" imgW="457200" imgH="139680" progId="Equation.DSMT4">
                      <p:embed/>
                      <p:pic>
                        <p:nvPicPr>
                          <p:cNvPr id="24" name="オブジェクト 23"/>
                          <p:cNvPicPr>
                            <a:picLocks noChangeAspect="1" noChangeArrowheads="1"/>
                          </p:cNvPicPr>
                          <p:nvPr/>
                        </p:nvPicPr>
                        <p:blipFill>
                          <a:blip r:embed="rId12"/>
                          <a:srcRect/>
                          <a:stretch>
                            <a:fillRect/>
                          </a:stretch>
                        </p:blipFill>
                        <p:spPr bwMode="auto">
                          <a:xfrm>
                            <a:off x="3548265" y="4207023"/>
                            <a:ext cx="10572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24" name="テキスト ボックス 23">
            <a:extLst>
              <a:ext uri="{FF2B5EF4-FFF2-40B4-BE49-F238E27FC236}">
                <a16:creationId xmlns:a16="http://schemas.microsoft.com/office/drawing/2014/main" id="{2B3E96FC-3919-4FE5-BACB-9D1B0DED7A3F}"/>
              </a:ext>
            </a:extLst>
          </p:cNvPr>
          <p:cNvSpPr txBox="1"/>
          <p:nvPr/>
        </p:nvSpPr>
        <p:spPr>
          <a:xfrm>
            <a:off x="5184738" y="5070803"/>
            <a:ext cx="3038475" cy="646331"/>
          </a:xfrm>
          <a:prstGeom prst="rect">
            <a:avLst/>
          </a:prstGeom>
          <a:noFill/>
          <a:ln>
            <a:solidFill>
              <a:schemeClr val="tx1"/>
            </a:solidFill>
          </a:ln>
        </p:spPr>
        <p:txBody>
          <a:bodyPr wrap="square" rtlCol="0">
            <a:spAutoFit/>
          </a:bodyPr>
          <a:lstStyle/>
          <a:p>
            <a:r>
              <a:rPr lang="ja-JP" altLang="en-US" dirty="0"/>
              <a:t>集合の要素をスカラー倍してもその集合の要素となる</a:t>
            </a:r>
            <a:endParaRPr lang="en-US" dirty="0"/>
          </a:p>
        </p:txBody>
      </p:sp>
      <p:cxnSp>
        <p:nvCxnSpPr>
          <p:cNvPr id="26" name="直線矢印コネクタ 25">
            <a:extLst>
              <a:ext uri="{FF2B5EF4-FFF2-40B4-BE49-F238E27FC236}">
                <a16:creationId xmlns:a16="http://schemas.microsoft.com/office/drawing/2014/main" id="{B3A57C3B-2939-4022-BB5A-B878050C7D5C}"/>
              </a:ext>
            </a:extLst>
          </p:cNvPr>
          <p:cNvCxnSpPr>
            <a:cxnSpLocks/>
            <a:stCxn id="27" idx="0"/>
          </p:cNvCxnSpPr>
          <p:nvPr/>
        </p:nvCxnSpPr>
        <p:spPr>
          <a:xfrm flipH="1" flipV="1">
            <a:off x="1347775" y="4507214"/>
            <a:ext cx="2224546" cy="1455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F963B20-7B67-4F74-997F-6CCDB8F2B261}"/>
              </a:ext>
            </a:extLst>
          </p:cNvPr>
          <p:cNvSpPr txBox="1"/>
          <p:nvPr/>
        </p:nvSpPr>
        <p:spPr>
          <a:xfrm>
            <a:off x="2053083" y="5962700"/>
            <a:ext cx="3038475" cy="646331"/>
          </a:xfrm>
          <a:prstGeom prst="rect">
            <a:avLst/>
          </a:prstGeom>
          <a:noFill/>
          <a:ln>
            <a:solidFill>
              <a:schemeClr val="tx1"/>
            </a:solidFill>
          </a:ln>
        </p:spPr>
        <p:txBody>
          <a:bodyPr wrap="square" rtlCol="0">
            <a:spAutoFit/>
          </a:bodyPr>
          <a:lstStyle/>
          <a:p>
            <a:r>
              <a:rPr lang="ja-JP" altLang="en-US" dirty="0"/>
              <a:t>集合の要素同士を加算してもその集合の要素となる</a:t>
            </a:r>
            <a:endParaRPr lang="en-US" dirty="0"/>
          </a:p>
        </p:txBody>
      </p:sp>
      <p:cxnSp>
        <p:nvCxnSpPr>
          <p:cNvPr id="29" name="直線矢印コネクタ 28">
            <a:extLst>
              <a:ext uri="{FF2B5EF4-FFF2-40B4-BE49-F238E27FC236}">
                <a16:creationId xmlns:a16="http://schemas.microsoft.com/office/drawing/2014/main" id="{819423EE-E56F-49C0-9EA4-1E3231274CD4}"/>
              </a:ext>
            </a:extLst>
          </p:cNvPr>
          <p:cNvCxnSpPr>
            <a:cxnSpLocks/>
            <a:stCxn id="24" idx="0"/>
          </p:cNvCxnSpPr>
          <p:nvPr/>
        </p:nvCxnSpPr>
        <p:spPr>
          <a:xfrm flipH="1" flipV="1">
            <a:off x="3578764" y="4336419"/>
            <a:ext cx="3125212" cy="7343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971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6305B08-3861-4972-947C-0E46AA733686}"/>
              </a:ext>
            </a:extLst>
          </p:cNvPr>
          <p:cNvSpPr>
            <a:spLocks noGrp="1"/>
          </p:cNvSpPr>
          <p:nvPr>
            <p:ph idx="1"/>
          </p:nvPr>
        </p:nvSpPr>
        <p:spPr>
          <a:xfrm>
            <a:off x="0" y="1253331"/>
            <a:ext cx="9286875" cy="4351338"/>
          </a:xfrm>
        </p:spPr>
        <p:txBody>
          <a:bodyPr/>
          <a:lstStyle/>
          <a:p>
            <a:r>
              <a:rPr lang="ja-JP" altLang="en-US" dirty="0">
                <a:latin typeface="Times New Roman" pitchFamily="18" charset="0"/>
                <a:cs typeface="Times New Roman" pitchFamily="18" charset="0"/>
              </a:rPr>
              <a:t>集合 </a:t>
            </a:r>
            <a:r>
              <a:rPr lang="en-US" altLang="ja-JP" i="1" dirty="0">
                <a:latin typeface="Times New Roman" pitchFamily="18" charset="0"/>
                <a:cs typeface="Times New Roman" pitchFamily="18" charset="0"/>
              </a:rPr>
              <a:t>A, B </a:t>
            </a:r>
            <a:r>
              <a:rPr lang="ja-JP" altLang="en-US" dirty="0">
                <a:latin typeface="Times New Roman" pitchFamily="18" charset="0"/>
                <a:cs typeface="Times New Roman" pitchFamily="18" charset="0"/>
              </a:rPr>
              <a:t>に対し，</a:t>
            </a:r>
            <a:r>
              <a:rPr lang="en-US" altLang="ja-JP" i="1" dirty="0">
                <a:latin typeface="Times New Roman" pitchFamily="18" charset="0"/>
                <a:cs typeface="Times New Roman" pitchFamily="18" charset="0"/>
              </a:rPr>
              <a:t>A </a:t>
            </a:r>
            <a:r>
              <a:rPr lang="ja-JP" altLang="en-US" dirty="0">
                <a:latin typeface="Times New Roman" pitchFamily="18" charset="0"/>
                <a:cs typeface="Times New Roman" pitchFamily="18" charset="0"/>
              </a:rPr>
              <a:t>の各要素に対しただひとつの </a:t>
            </a:r>
            <a:r>
              <a:rPr lang="en-US" altLang="ja-JP" i="1" dirty="0">
                <a:latin typeface="Times New Roman" pitchFamily="18" charset="0"/>
                <a:cs typeface="Times New Roman" pitchFamily="18" charset="0"/>
              </a:rPr>
              <a:t>B </a:t>
            </a:r>
            <a:r>
              <a:rPr lang="ja-JP" altLang="en-US" dirty="0">
                <a:latin typeface="Times New Roman" pitchFamily="18" charset="0"/>
                <a:cs typeface="Times New Roman" pitchFamily="18" charset="0"/>
              </a:rPr>
              <a:t>の要素を対応させる規則 </a:t>
            </a:r>
            <a:r>
              <a:rPr lang="en-US" altLang="ja-JP" i="1" dirty="0">
                <a:latin typeface="Times New Roman" pitchFamily="18" charset="0"/>
                <a:cs typeface="Times New Roman" pitchFamily="18" charset="0"/>
              </a:rPr>
              <a:t>f </a:t>
            </a:r>
            <a:r>
              <a:rPr lang="ja-JP" altLang="en-US" dirty="0">
                <a:latin typeface="Times New Roman" pitchFamily="18" charset="0"/>
                <a:cs typeface="Times New Roman" pitchFamily="18" charset="0"/>
              </a:rPr>
              <a:t>が与えられたとき，</a:t>
            </a:r>
            <a:r>
              <a:rPr lang="en-US" altLang="ja-JP" i="1" dirty="0">
                <a:latin typeface="Times New Roman" pitchFamily="18" charset="0"/>
                <a:cs typeface="Times New Roman" pitchFamily="18" charset="0"/>
              </a:rPr>
              <a:t>f </a:t>
            </a:r>
            <a:r>
              <a:rPr lang="ja-JP" altLang="en-US" dirty="0">
                <a:latin typeface="Times New Roman" pitchFamily="18" charset="0"/>
                <a:cs typeface="Times New Roman" pitchFamily="18" charset="0"/>
              </a:rPr>
              <a:t>を </a:t>
            </a:r>
            <a:r>
              <a:rPr lang="en-US" altLang="ja-JP" i="1" dirty="0">
                <a:latin typeface="Times New Roman" pitchFamily="18" charset="0"/>
                <a:cs typeface="Times New Roman" pitchFamily="18" charset="0"/>
              </a:rPr>
              <a:t>A </a:t>
            </a:r>
            <a:r>
              <a:rPr lang="ja-JP" altLang="en-US" dirty="0">
                <a:latin typeface="Times New Roman" pitchFamily="18" charset="0"/>
                <a:cs typeface="Times New Roman" pitchFamily="18" charset="0"/>
              </a:rPr>
              <a:t>から </a:t>
            </a:r>
            <a:r>
              <a:rPr lang="en-US" altLang="ja-JP" i="1" dirty="0">
                <a:latin typeface="Times New Roman" pitchFamily="18" charset="0"/>
                <a:cs typeface="Times New Roman" pitchFamily="18" charset="0"/>
              </a:rPr>
              <a:t>B </a:t>
            </a:r>
            <a:r>
              <a:rPr lang="ja-JP" altLang="en-US" dirty="0" err="1">
                <a:latin typeface="Times New Roman" pitchFamily="18" charset="0"/>
                <a:cs typeface="Times New Roman" pitchFamily="18" charset="0"/>
              </a:rPr>
              <a:t>への</a:t>
            </a:r>
            <a:r>
              <a:rPr lang="ja-JP" altLang="en-US" dirty="0">
                <a:latin typeface="Times New Roman" pitchFamily="18" charset="0"/>
                <a:cs typeface="Times New Roman" pitchFamily="18" charset="0"/>
              </a:rPr>
              <a:t>写像と呼ぶ</a:t>
            </a:r>
            <a:r>
              <a:rPr lang="en-US" altLang="ja-JP" dirty="0">
                <a:latin typeface="Times New Roman" pitchFamily="18" charset="0"/>
                <a:cs typeface="Times New Roman" pitchFamily="18" charset="0"/>
              </a:rPr>
              <a:t>(</a:t>
            </a:r>
            <a:r>
              <a:rPr lang="ja-JP" altLang="en-US" dirty="0">
                <a:latin typeface="Times New Roman" pitchFamily="18" charset="0"/>
                <a:cs typeface="Times New Roman" pitchFamily="18" charset="0"/>
              </a:rPr>
              <a:t>講義スライドより</a:t>
            </a:r>
            <a:r>
              <a:rPr lang="en-US" altLang="ja-JP" dirty="0">
                <a:latin typeface="Times New Roman" pitchFamily="18" charset="0"/>
                <a:cs typeface="Times New Roman" pitchFamily="18" charset="0"/>
              </a:rPr>
              <a:t>)</a:t>
            </a:r>
            <a:endParaRPr lang="en-US" dirty="0"/>
          </a:p>
        </p:txBody>
      </p:sp>
      <p:sp>
        <p:nvSpPr>
          <p:cNvPr id="3" name="タイトル 2">
            <a:extLst>
              <a:ext uri="{FF2B5EF4-FFF2-40B4-BE49-F238E27FC236}">
                <a16:creationId xmlns:a16="http://schemas.microsoft.com/office/drawing/2014/main" id="{2F630FD9-DB24-4E4B-8D28-853F547DEC7E}"/>
              </a:ext>
            </a:extLst>
          </p:cNvPr>
          <p:cNvSpPr>
            <a:spLocks noGrp="1"/>
          </p:cNvSpPr>
          <p:nvPr>
            <p:ph type="title"/>
          </p:nvPr>
        </p:nvSpPr>
        <p:spPr/>
        <p:txBody>
          <a:bodyPr/>
          <a:lstStyle/>
          <a:p>
            <a:r>
              <a:rPr lang="ja-JP" altLang="en-US" dirty="0"/>
              <a:t>写像とは</a:t>
            </a:r>
            <a:endParaRPr lang="en-US" dirty="0"/>
          </a:p>
        </p:txBody>
      </p:sp>
      <p:grpSp>
        <p:nvGrpSpPr>
          <p:cNvPr id="4" name="グループ化 3">
            <a:extLst>
              <a:ext uri="{FF2B5EF4-FFF2-40B4-BE49-F238E27FC236}">
                <a16:creationId xmlns:a16="http://schemas.microsoft.com/office/drawing/2014/main" id="{89838C92-987C-406D-8294-CF3069CD07BC}"/>
              </a:ext>
            </a:extLst>
          </p:cNvPr>
          <p:cNvGrpSpPr/>
          <p:nvPr/>
        </p:nvGrpSpPr>
        <p:grpSpPr>
          <a:xfrm>
            <a:off x="1675867" y="2800558"/>
            <a:ext cx="1728192" cy="2880320"/>
            <a:chOff x="1547664" y="2564904"/>
            <a:chExt cx="1728192" cy="2880320"/>
          </a:xfrm>
        </p:grpSpPr>
        <p:sp>
          <p:nvSpPr>
            <p:cNvPr id="21" name="円/楕円 5">
              <a:extLst>
                <a:ext uri="{FF2B5EF4-FFF2-40B4-BE49-F238E27FC236}">
                  <a16:creationId xmlns:a16="http://schemas.microsoft.com/office/drawing/2014/main" id="{F69EB2EA-30D5-41B9-B7E6-A07A596F8D14}"/>
                </a:ext>
              </a:extLst>
            </p:cNvPr>
            <p:cNvSpPr/>
            <p:nvPr/>
          </p:nvSpPr>
          <p:spPr>
            <a:xfrm>
              <a:off x="1547664" y="2780928"/>
              <a:ext cx="1728192" cy="266429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i="1" dirty="0"/>
            </a:p>
          </p:txBody>
        </p:sp>
        <p:sp>
          <p:nvSpPr>
            <p:cNvPr id="22" name="テキスト ボックス 6">
              <a:extLst>
                <a:ext uri="{FF2B5EF4-FFF2-40B4-BE49-F238E27FC236}">
                  <a16:creationId xmlns:a16="http://schemas.microsoft.com/office/drawing/2014/main" id="{91F22465-EE6E-4A43-803A-B2B8A63CCAD3}"/>
                </a:ext>
              </a:extLst>
            </p:cNvPr>
            <p:cNvSpPr txBox="1"/>
            <p:nvPr/>
          </p:nvSpPr>
          <p:spPr>
            <a:xfrm>
              <a:off x="2195736" y="2564904"/>
              <a:ext cx="404278"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2800" i="1" dirty="0">
                  <a:latin typeface="Times New Roman" pitchFamily="18" charset="0"/>
                  <a:cs typeface="Times New Roman" pitchFamily="18" charset="0"/>
                </a:rPr>
                <a:t>A</a:t>
              </a:r>
              <a:endParaRPr kumimoji="1" lang="ja-JP" altLang="en-US" i="1" dirty="0">
                <a:latin typeface="Times New Roman" pitchFamily="18" charset="0"/>
                <a:cs typeface="Times New Roman" pitchFamily="18" charset="0"/>
              </a:endParaRPr>
            </a:p>
          </p:txBody>
        </p:sp>
        <p:pic>
          <p:nvPicPr>
            <p:cNvPr id="23" name="図 22">
              <a:extLst>
                <a:ext uri="{FF2B5EF4-FFF2-40B4-BE49-F238E27FC236}">
                  <a16:creationId xmlns:a16="http://schemas.microsoft.com/office/drawing/2014/main" id="{B69276AE-C2C8-4D25-814D-8E6D677FA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878" y="3414991"/>
              <a:ext cx="282600" cy="423900"/>
            </a:xfrm>
            <a:prstGeom prst="rect">
              <a:avLst/>
            </a:prstGeom>
            <a:noFill/>
            <a:extLst>
              <a:ext uri="{909E8E84-426E-40DD-AFC4-6F175D3DCCD1}">
                <a14:hiddenFill xmlns:a14="http://schemas.microsoft.com/office/drawing/2010/main">
                  <a:solidFill>
                    <a:srgbClr val="FFFFFF"/>
                  </a:solidFill>
                </a14:hiddenFill>
              </a:ext>
            </a:extLst>
          </p:spPr>
        </p:pic>
        <p:sp>
          <p:nvSpPr>
            <p:cNvPr id="24" name="円/楕円 10">
              <a:extLst>
                <a:ext uri="{FF2B5EF4-FFF2-40B4-BE49-F238E27FC236}">
                  <a16:creationId xmlns:a16="http://schemas.microsoft.com/office/drawing/2014/main" id="{FFFEFB6F-C4FB-4123-9230-C9D14AA4C536}"/>
                </a:ext>
              </a:extLst>
            </p:cNvPr>
            <p:cNvSpPr/>
            <p:nvPr/>
          </p:nvSpPr>
          <p:spPr>
            <a:xfrm>
              <a:off x="2483768" y="3429000"/>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25" name="図 24">
              <a:extLst>
                <a:ext uri="{FF2B5EF4-FFF2-40B4-BE49-F238E27FC236}">
                  <a16:creationId xmlns:a16="http://schemas.microsoft.com/office/drawing/2014/main" id="{A7F6A187-8EB3-4367-BB2B-376816A0C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851896"/>
              <a:ext cx="304800" cy="423862"/>
            </a:xfrm>
            <a:prstGeom prst="rect">
              <a:avLst/>
            </a:prstGeom>
            <a:noFill/>
            <a:extLst>
              <a:ext uri="{909E8E84-426E-40DD-AFC4-6F175D3DCCD1}">
                <a14:hiddenFill xmlns:a14="http://schemas.microsoft.com/office/drawing/2010/main">
                  <a:solidFill>
                    <a:srgbClr val="FFFFFF"/>
                  </a:solidFill>
                </a14:hiddenFill>
              </a:ext>
            </a:extLst>
          </p:spPr>
        </p:pic>
        <p:sp>
          <p:nvSpPr>
            <p:cNvPr id="26" name="円/楕円 12">
              <a:extLst>
                <a:ext uri="{FF2B5EF4-FFF2-40B4-BE49-F238E27FC236}">
                  <a16:creationId xmlns:a16="http://schemas.microsoft.com/office/drawing/2014/main" id="{43B390F8-C1DF-4268-8E4B-243B0656B569}"/>
                </a:ext>
              </a:extLst>
            </p:cNvPr>
            <p:cNvSpPr/>
            <p:nvPr/>
          </p:nvSpPr>
          <p:spPr>
            <a:xfrm>
              <a:off x="2771800" y="3861048"/>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27" name="図 26">
              <a:extLst>
                <a:ext uri="{FF2B5EF4-FFF2-40B4-BE49-F238E27FC236}">
                  <a16:creationId xmlns:a16="http://schemas.microsoft.com/office/drawing/2014/main" id="{9F49C036-DEE7-47D6-839E-A9EBBD409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49" y="4365104"/>
              <a:ext cx="306387" cy="423862"/>
            </a:xfrm>
            <a:prstGeom prst="rect">
              <a:avLst/>
            </a:prstGeom>
            <a:noFill/>
            <a:extLst>
              <a:ext uri="{909E8E84-426E-40DD-AFC4-6F175D3DCCD1}">
                <a14:hiddenFill xmlns:a14="http://schemas.microsoft.com/office/drawing/2010/main">
                  <a:solidFill>
                    <a:srgbClr val="FFFFFF"/>
                  </a:solidFill>
                </a14:hiddenFill>
              </a:ext>
            </a:extLst>
          </p:spPr>
        </p:pic>
        <p:sp>
          <p:nvSpPr>
            <p:cNvPr id="28" name="円/楕円 14">
              <a:extLst>
                <a:ext uri="{FF2B5EF4-FFF2-40B4-BE49-F238E27FC236}">
                  <a16:creationId xmlns:a16="http://schemas.microsoft.com/office/drawing/2014/main" id="{FCF0A9DC-3213-4CF6-BEF5-5F76D5CCF513}"/>
                </a:ext>
              </a:extLst>
            </p:cNvPr>
            <p:cNvSpPr/>
            <p:nvPr/>
          </p:nvSpPr>
          <p:spPr>
            <a:xfrm>
              <a:off x="2267744" y="4365104"/>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29" name="図 28">
              <a:extLst>
                <a:ext uri="{FF2B5EF4-FFF2-40B4-BE49-F238E27FC236}">
                  <a16:creationId xmlns:a16="http://schemas.microsoft.com/office/drawing/2014/main" id="{37AA8B72-0BDB-4746-9064-8A19C87BE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864" y="4877345"/>
              <a:ext cx="306388" cy="423863"/>
            </a:xfrm>
            <a:prstGeom prst="rect">
              <a:avLst/>
            </a:prstGeom>
            <a:noFill/>
            <a:extLst>
              <a:ext uri="{909E8E84-426E-40DD-AFC4-6F175D3DCCD1}">
                <a14:hiddenFill xmlns:a14="http://schemas.microsoft.com/office/drawing/2010/main">
                  <a:solidFill>
                    <a:srgbClr val="FFFFFF"/>
                  </a:solidFill>
                </a14:hiddenFill>
              </a:ext>
            </a:extLst>
          </p:spPr>
        </p:pic>
        <p:sp>
          <p:nvSpPr>
            <p:cNvPr id="30" name="円/楕円 16">
              <a:extLst>
                <a:ext uri="{FF2B5EF4-FFF2-40B4-BE49-F238E27FC236}">
                  <a16:creationId xmlns:a16="http://schemas.microsoft.com/office/drawing/2014/main" id="{384993FF-81F9-4ED2-8E05-3C9E69D6B999}"/>
                </a:ext>
              </a:extLst>
            </p:cNvPr>
            <p:cNvSpPr/>
            <p:nvPr/>
          </p:nvSpPr>
          <p:spPr>
            <a:xfrm>
              <a:off x="2555776" y="4869160"/>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grpSp>
        <p:nvGrpSpPr>
          <p:cNvPr id="5" name="グループ化 4">
            <a:extLst>
              <a:ext uri="{FF2B5EF4-FFF2-40B4-BE49-F238E27FC236}">
                <a16:creationId xmlns:a16="http://schemas.microsoft.com/office/drawing/2014/main" id="{F1E112FF-5FDE-40B0-8170-45FAB2D1E15C}"/>
              </a:ext>
            </a:extLst>
          </p:cNvPr>
          <p:cNvGrpSpPr/>
          <p:nvPr/>
        </p:nvGrpSpPr>
        <p:grpSpPr>
          <a:xfrm>
            <a:off x="5492291" y="2800558"/>
            <a:ext cx="1728192" cy="2880320"/>
            <a:chOff x="5364088" y="2564904"/>
            <a:chExt cx="1728192" cy="2880320"/>
          </a:xfrm>
        </p:grpSpPr>
        <p:sp>
          <p:nvSpPr>
            <p:cNvPr id="11" name="円/楕円 7">
              <a:extLst>
                <a:ext uri="{FF2B5EF4-FFF2-40B4-BE49-F238E27FC236}">
                  <a16:creationId xmlns:a16="http://schemas.microsoft.com/office/drawing/2014/main" id="{980C70AA-BF5E-4F8E-8ACB-5837CC8C8A2A}"/>
                </a:ext>
              </a:extLst>
            </p:cNvPr>
            <p:cNvSpPr/>
            <p:nvPr/>
          </p:nvSpPr>
          <p:spPr>
            <a:xfrm>
              <a:off x="5364088" y="2780928"/>
              <a:ext cx="1728192" cy="26642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12" name="テキスト ボックス 8">
              <a:extLst>
                <a:ext uri="{FF2B5EF4-FFF2-40B4-BE49-F238E27FC236}">
                  <a16:creationId xmlns:a16="http://schemas.microsoft.com/office/drawing/2014/main" id="{BE38D877-7EDC-4A6F-8EE5-DBCA0CE7A9E4}"/>
                </a:ext>
              </a:extLst>
            </p:cNvPr>
            <p:cNvSpPr txBox="1"/>
            <p:nvPr/>
          </p:nvSpPr>
          <p:spPr>
            <a:xfrm>
              <a:off x="5940152" y="2564904"/>
              <a:ext cx="404278"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2800" i="1" dirty="0">
                  <a:latin typeface="Times New Roman" pitchFamily="18" charset="0"/>
                  <a:cs typeface="Times New Roman" pitchFamily="18" charset="0"/>
                </a:rPr>
                <a:t>B</a:t>
              </a:r>
              <a:endParaRPr kumimoji="1" lang="ja-JP" altLang="en-US" i="1" dirty="0">
                <a:latin typeface="Times New Roman" pitchFamily="18" charset="0"/>
                <a:cs typeface="Times New Roman" pitchFamily="18" charset="0"/>
              </a:endParaRPr>
            </a:p>
          </p:txBody>
        </p:sp>
        <p:sp>
          <p:nvSpPr>
            <p:cNvPr id="13" name="円/楕円 17">
              <a:extLst>
                <a:ext uri="{FF2B5EF4-FFF2-40B4-BE49-F238E27FC236}">
                  <a16:creationId xmlns:a16="http://schemas.microsoft.com/office/drawing/2014/main" id="{C566427B-6380-4A39-AC68-6814CC37F65E}"/>
                </a:ext>
              </a:extLst>
            </p:cNvPr>
            <p:cNvSpPr/>
            <p:nvPr/>
          </p:nvSpPr>
          <p:spPr>
            <a:xfrm>
              <a:off x="6012160" y="3356992"/>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8">
              <a:extLst>
                <a:ext uri="{FF2B5EF4-FFF2-40B4-BE49-F238E27FC236}">
                  <a16:creationId xmlns:a16="http://schemas.microsoft.com/office/drawing/2014/main" id="{401DEF05-B250-4A26-A20D-301F3C31520F}"/>
                </a:ext>
              </a:extLst>
            </p:cNvPr>
            <p:cNvSpPr/>
            <p:nvPr/>
          </p:nvSpPr>
          <p:spPr>
            <a:xfrm>
              <a:off x="6300192" y="3789040"/>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円/楕円 19">
              <a:extLst>
                <a:ext uri="{FF2B5EF4-FFF2-40B4-BE49-F238E27FC236}">
                  <a16:creationId xmlns:a16="http://schemas.microsoft.com/office/drawing/2014/main" id="{62F03347-6CB9-48D2-B474-959B30842DE3}"/>
                </a:ext>
              </a:extLst>
            </p:cNvPr>
            <p:cNvSpPr/>
            <p:nvPr/>
          </p:nvSpPr>
          <p:spPr>
            <a:xfrm>
              <a:off x="5796136" y="4293096"/>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6" name="円/楕円 20">
              <a:extLst>
                <a:ext uri="{FF2B5EF4-FFF2-40B4-BE49-F238E27FC236}">
                  <a16:creationId xmlns:a16="http://schemas.microsoft.com/office/drawing/2014/main" id="{6C7BBBDE-11D0-4A61-8244-DBB0439B009F}"/>
                </a:ext>
              </a:extLst>
            </p:cNvPr>
            <p:cNvSpPr/>
            <p:nvPr/>
          </p:nvSpPr>
          <p:spPr>
            <a:xfrm>
              <a:off x="6084168" y="4797152"/>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7" name="図 16">
              <a:extLst>
                <a:ext uri="{FF2B5EF4-FFF2-40B4-BE49-F238E27FC236}">
                  <a16:creationId xmlns:a16="http://schemas.microsoft.com/office/drawing/2014/main" id="{668AD497-33CD-4AE7-9653-DD6477E417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950" y="3324224"/>
              <a:ext cx="258763" cy="423863"/>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a:extLst>
                <a:ext uri="{FF2B5EF4-FFF2-40B4-BE49-F238E27FC236}">
                  <a16:creationId xmlns:a16="http://schemas.microsoft.com/office/drawing/2014/main" id="{4EA67666-FD20-4469-8A9C-71A3D0F6E6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3861048"/>
              <a:ext cx="282575" cy="423863"/>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32097FEB-8EAE-4A6F-AD5E-C0C1115B6D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6709" y="4365104"/>
              <a:ext cx="282575" cy="423863"/>
            </a:xfrm>
            <a:prstGeom prst="rect">
              <a:avLst/>
            </a:prstGeom>
            <a:noFill/>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12BF3585-B8C1-4C76-BE8B-C583EA0A7D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3142" y="4895429"/>
              <a:ext cx="282575" cy="42386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 name="直線矢印コネクタ 5">
            <a:extLst>
              <a:ext uri="{FF2B5EF4-FFF2-40B4-BE49-F238E27FC236}">
                <a16:creationId xmlns:a16="http://schemas.microsoft.com/office/drawing/2014/main" id="{5D6BB939-0087-438E-8F23-2AF2196FCEF6}"/>
              </a:ext>
            </a:extLst>
          </p:cNvPr>
          <p:cNvCxnSpPr/>
          <p:nvPr/>
        </p:nvCxnSpPr>
        <p:spPr>
          <a:xfrm>
            <a:off x="2827995" y="3736662"/>
            <a:ext cx="3528392" cy="36004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a:extLst>
              <a:ext uri="{FF2B5EF4-FFF2-40B4-BE49-F238E27FC236}">
                <a16:creationId xmlns:a16="http://schemas.microsoft.com/office/drawing/2014/main" id="{AD18B085-6B81-4681-8E1C-BA8384D8A250}"/>
              </a:ext>
            </a:extLst>
          </p:cNvPr>
          <p:cNvCxnSpPr/>
          <p:nvPr/>
        </p:nvCxnSpPr>
        <p:spPr>
          <a:xfrm flipV="1">
            <a:off x="3116027" y="3664654"/>
            <a:ext cx="2952328" cy="504056"/>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8" name="直線矢印コネクタ 7">
            <a:extLst>
              <a:ext uri="{FF2B5EF4-FFF2-40B4-BE49-F238E27FC236}">
                <a16:creationId xmlns:a16="http://schemas.microsoft.com/office/drawing/2014/main" id="{B0F28D65-A4BA-4D76-9440-E122555DD474}"/>
              </a:ext>
            </a:extLst>
          </p:cNvPr>
          <p:cNvCxnSpPr/>
          <p:nvPr/>
        </p:nvCxnSpPr>
        <p:spPr>
          <a:xfrm>
            <a:off x="2611971" y="4672766"/>
            <a:ext cx="3528392" cy="432048"/>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pic>
        <p:nvPicPr>
          <p:cNvPr id="10" name="図 9">
            <a:extLst>
              <a:ext uri="{FF2B5EF4-FFF2-40B4-BE49-F238E27FC236}">
                <a16:creationId xmlns:a16="http://schemas.microsoft.com/office/drawing/2014/main" id="{53189845-0F8F-4725-B9E1-B6E5391E87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4308" y="2759618"/>
            <a:ext cx="1848205" cy="50405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矢印コネクタ 8">
            <a:extLst>
              <a:ext uri="{FF2B5EF4-FFF2-40B4-BE49-F238E27FC236}">
                <a16:creationId xmlns:a16="http://schemas.microsoft.com/office/drawing/2014/main" id="{97CCA797-40F6-4E71-982F-379FF5BB6898}"/>
              </a:ext>
            </a:extLst>
          </p:cNvPr>
          <p:cNvCxnSpPr/>
          <p:nvPr/>
        </p:nvCxnSpPr>
        <p:spPr>
          <a:xfrm>
            <a:off x="2900003" y="5176822"/>
            <a:ext cx="3240360" cy="1588"/>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515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6305B08-3861-4972-947C-0E46AA733686}"/>
              </a:ext>
            </a:extLst>
          </p:cNvPr>
          <p:cNvSpPr>
            <a:spLocks noGrp="1"/>
          </p:cNvSpPr>
          <p:nvPr>
            <p:ph idx="1"/>
          </p:nvPr>
        </p:nvSpPr>
        <p:spPr>
          <a:xfrm>
            <a:off x="0" y="1253331"/>
            <a:ext cx="9286875" cy="4351338"/>
          </a:xfrm>
        </p:spPr>
        <p:txBody>
          <a:bodyPr/>
          <a:lstStyle/>
          <a:p>
            <a:r>
              <a:rPr lang="ja-JP" altLang="en-US" dirty="0">
                <a:latin typeface="Times New Roman" pitchFamily="18" charset="0"/>
                <a:cs typeface="Times New Roman" pitchFamily="18" charset="0"/>
              </a:rPr>
              <a:t>集合 </a:t>
            </a:r>
            <a:r>
              <a:rPr lang="en-US" altLang="ja-JP" i="1" dirty="0">
                <a:latin typeface="Times New Roman" pitchFamily="18" charset="0"/>
                <a:cs typeface="Times New Roman" pitchFamily="18" charset="0"/>
              </a:rPr>
              <a:t>A, B </a:t>
            </a:r>
            <a:r>
              <a:rPr lang="ja-JP" altLang="en-US" dirty="0">
                <a:latin typeface="Times New Roman" pitchFamily="18" charset="0"/>
                <a:cs typeface="Times New Roman" pitchFamily="18" charset="0"/>
              </a:rPr>
              <a:t>に対し，</a:t>
            </a:r>
            <a:r>
              <a:rPr lang="en-US" altLang="ja-JP" i="1" dirty="0">
                <a:latin typeface="Times New Roman" pitchFamily="18" charset="0"/>
                <a:cs typeface="Times New Roman" pitchFamily="18" charset="0"/>
              </a:rPr>
              <a:t>A </a:t>
            </a:r>
            <a:r>
              <a:rPr lang="ja-JP" altLang="en-US" dirty="0">
                <a:latin typeface="Times New Roman" pitchFamily="18" charset="0"/>
                <a:cs typeface="Times New Roman" pitchFamily="18" charset="0"/>
              </a:rPr>
              <a:t>の各要素に対しただひとつの </a:t>
            </a:r>
            <a:r>
              <a:rPr lang="en-US" altLang="ja-JP" i="1" dirty="0">
                <a:latin typeface="Times New Roman" pitchFamily="18" charset="0"/>
                <a:cs typeface="Times New Roman" pitchFamily="18" charset="0"/>
              </a:rPr>
              <a:t>B </a:t>
            </a:r>
            <a:r>
              <a:rPr lang="ja-JP" altLang="en-US" dirty="0">
                <a:latin typeface="Times New Roman" pitchFamily="18" charset="0"/>
                <a:cs typeface="Times New Roman" pitchFamily="18" charset="0"/>
              </a:rPr>
              <a:t>の要素を対応させる規則 </a:t>
            </a:r>
            <a:r>
              <a:rPr lang="en-US" altLang="ja-JP" i="1" dirty="0">
                <a:latin typeface="Times New Roman" pitchFamily="18" charset="0"/>
                <a:cs typeface="Times New Roman" pitchFamily="18" charset="0"/>
              </a:rPr>
              <a:t>f </a:t>
            </a:r>
            <a:r>
              <a:rPr lang="ja-JP" altLang="en-US" dirty="0">
                <a:latin typeface="Times New Roman" pitchFamily="18" charset="0"/>
                <a:cs typeface="Times New Roman" pitchFamily="18" charset="0"/>
              </a:rPr>
              <a:t>が与えられたとき，</a:t>
            </a:r>
            <a:r>
              <a:rPr lang="en-US" altLang="ja-JP" i="1" dirty="0">
                <a:latin typeface="Times New Roman" pitchFamily="18" charset="0"/>
                <a:cs typeface="Times New Roman" pitchFamily="18" charset="0"/>
              </a:rPr>
              <a:t>f </a:t>
            </a:r>
            <a:r>
              <a:rPr lang="ja-JP" altLang="en-US" dirty="0">
                <a:latin typeface="Times New Roman" pitchFamily="18" charset="0"/>
                <a:cs typeface="Times New Roman" pitchFamily="18" charset="0"/>
              </a:rPr>
              <a:t>を </a:t>
            </a:r>
            <a:r>
              <a:rPr lang="en-US" altLang="ja-JP" i="1" dirty="0">
                <a:latin typeface="Times New Roman" pitchFamily="18" charset="0"/>
                <a:cs typeface="Times New Roman" pitchFamily="18" charset="0"/>
              </a:rPr>
              <a:t>A </a:t>
            </a:r>
            <a:r>
              <a:rPr lang="ja-JP" altLang="en-US" dirty="0">
                <a:latin typeface="Times New Roman" pitchFamily="18" charset="0"/>
                <a:cs typeface="Times New Roman" pitchFamily="18" charset="0"/>
              </a:rPr>
              <a:t>から </a:t>
            </a:r>
            <a:r>
              <a:rPr lang="en-US" altLang="ja-JP" i="1" dirty="0">
                <a:latin typeface="Times New Roman" pitchFamily="18" charset="0"/>
                <a:cs typeface="Times New Roman" pitchFamily="18" charset="0"/>
              </a:rPr>
              <a:t>B </a:t>
            </a:r>
            <a:r>
              <a:rPr lang="ja-JP" altLang="en-US" dirty="0" err="1">
                <a:latin typeface="Times New Roman" pitchFamily="18" charset="0"/>
                <a:cs typeface="Times New Roman" pitchFamily="18" charset="0"/>
              </a:rPr>
              <a:t>への</a:t>
            </a:r>
            <a:r>
              <a:rPr lang="ja-JP" altLang="en-US" dirty="0">
                <a:latin typeface="Times New Roman" pitchFamily="18" charset="0"/>
                <a:cs typeface="Times New Roman" pitchFamily="18" charset="0"/>
              </a:rPr>
              <a:t>写像と呼ぶ</a:t>
            </a:r>
            <a:r>
              <a:rPr lang="en-US" altLang="ja-JP" dirty="0">
                <a:latin typeface="Times New Roman" pitchFamily="18" charset="0"/>
                <a:cs typeface="Times New Roman" pitchFamily="18" charset="0"/>
              </a:rPr>
              <a:t>(</a:t>
            </a:r>
            <a:r>
              <a:rPr lang="ja-JP" altLang="en-US" dirty="0">
                <a:latin typeface="Times New Roman" pitchFamily="18" charset="0"/>
                <a:cs typeface="Times New Roman" pitchFamily="18" charset="0"/>
              </a:rPr>
              <a:t>講義スライドより</a:t>
            </a:r>
            <a:r>
              <a:rPr lang="en-US" altLang="ja-JP" dirty="0">
                <a:latin typeface="Times New Roman" pitchFamily="18" charset="0"/>
                <a:cs typeface="Times New Roman" pitchFamily="18" charset="0"/>
              </a:rPr>
              <a:t>)</a:t>
            </a:r>
            <a:endParaRPr lang="en-US" dirty="0"/>
          </a:p>
        </p:txBody>
      </p:sp>
      <p:sp>
        <p:nvSpPr>
          <p:cNvPr id="3" name="タイトル 2">
            <a:extLst>
              <a:ext uri="{FF2B5EF4-FFF2-40B4-BE49-F238E27FC236}">
                <a16:creationId xmlns:a16="http://schemas.microsoft.com/office/drawing/2014/main" id="{2F630FD9-DB24-4E4B-8D28-853F547DEC7E}"/>
              </a:ext>
            </a:extLst>
          </p:cNvPr>
          <p:cNvSpPr>
            <a:spLocks noGrp="1"/>
          </p:cNvSpPr>
          <p:nvPr>
            <p:ph type="title"/>
          </p:nvPr>
        </p:nvSpPr>
        <p:spPr/>
        <p:txBody>
          <a:bodyPr/>
          <a:lstStyle/>
          <a:p>
            <a:r>
              <a:rPr lang="ja-JP" altLang="en-US" dirty="0"/>
              <a:t>写像とは</a:t>
            </a:r>
            <a:endParaRPr lang="en-US" dirty="0"/>
          </a:p>
        </p:txBody>
      </p:sp>
      <p:grpSp>
        <p:nvGrpSpPr>
          <p:cNvPr id="4" name="グループ化 3">
            <a:extLst>
              <a:ext uri="{FF2B5EF4-FFF2-40B4-BE49-F238E27FC236}">
                <a16:creationId xmlns:a16="http://schemas.microsoft.com/office/drawing/2014/main" id="{89838C92-987C-406D-8294-CF3069CD07BC}"/>
              </a:ext>
            </a:extLst>
          </p:cNvPr>
          <p:cNvGrpSpPr/>
          <p:nvPr/>
        </p:nvGrpSpPr>
        <p:grpSpPr>
          <a:xfrm>
            <a:off x="1675867" y="2800558"/>
            <a:ext cx="1728192" cy="2880320"/>
            <a:chOff x="1547664" y="2564904"/>
            <a:chExt cx="1728192" cy="2880320"/>
          </a:xfrm>
        </p:grpSpPr>
        <p:sp>
          <p:nvSpPr>
            <p:cNvPr id="21" name="円/楕円 5">
              <a:extLst>
                <a:ext uri="{FF2B5EF4-FFF2-40B4-BE49-F238E27FC236}">
                  <a16:creationId xmlns:a16="http://schemas.microsoft.com/office/drawing/2014/main" id="{F69EB2EA-30D5-41B9-B7E6-A07A596F8D14}"/>
                </a:ext>
              </a:extLst>
            </p:cNvPr>
            <p:cNvSpPr/>
            <p:nvPr/>
          </p:nvSpPr>
          <p:spPr>
            <a:xfrm>
              <a:off x="1547664" y="2780928"/>
              <a:ext cx="1728192" cy="266429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i="1" dirty="0"/>
            </a:p>
          </p:txBody>
        </p:sp>
        <p:sp>
          <p:nvSpPr>
            <p:cNvPr id="22" name="テキスト ボックス 6">
              <a:extLst>
                <a:ext uri="{FF2B5EF4-FFF2-40B4-BE49-F238E27FC236}">
                  <a16:creationId xmlns:a16="http://schemas.microsoft.com/office/drawing/2014/main" id="{91F22465-EE6E-4A43-803A-B2B8A63CCAD3}"/>
                </a:ext>
              </a:extLst>
            </p:cNvPr>
            <p:cNvSpPr txBox="1"/>
            <p:nvPr/>
          </p:nvSpPr>
          <p:spPr>
            <a:xfrm>
              <a:off x="2195736" y="2564904"/>
              <a:ext cx="404278"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2800" i="1" dirty="0">
                  <a:latin typeface="Times New Roman" pitchFamily="18" charset="0"/>
                  <a:cs typeface="Times New Roman" pitchFamily="18" charset="0"/>
                </a:rPr>
                <a:t>A</a:t>
              </a:r>
              <a:endParaRPr kumimoji="1" lang="ja-JP" altLang="en-US" i="1" dirty="0">
                <a:latin typeface="Times New Roman" pitchFamily="18" charset="0"/>
                <a:cs typeface="Times New Roman" pitchFamily="18" charset="0"/>
              </a:endParaRPr>
            </a:p>
          </p:txBody>
        </p:sp>
        <p:pic>
          <p:nvPicPr>
            <p:cNvPr id="23" name="図 22">
              <a:extLst>
                <a:ext uri="{FF2B5EF4-FFF2-40B4-BE49-F238E27FC236}">
                  <a16:creationId xmlns:a16="http://schemas.microsoft.com/office/drawing/2014/main" id="{B69276AE-C2C8-4D25-814D-8E6D677FA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878" y="3414991"/>
              <a:ext cx="282600" cy="423900"/>
            </a:xfrm>
            <a:prstGeom prst="rect">
              <a:avLst/>
            </a:prstGeom>
            <a:noFill/>
            <a:extLst>
              <a:ext uri="{909E8E84-426E-40DD-AFC4-6F175D3DCCD1}">
                <a14:hiddenFill xmlns:a14="http://schemas.microsoft.com/office/drawing/2010/main">
                  <a:solidFill>
                    <a:srgbClr val="FFFFFF"/>
                  </a:solidFill>
                </a14:hiddenFill>
              </a:ext>
            </a:extLst>
          </p:spPr>
        </p:pic>
        <p:sp>
          <p:nvSpPr>
            <p:cNvPr id="24" name="円/楕円 10">
              <a:extLst>
                <a:ext uri="{FF2B5EF4-FFF2-40B4-BE49-F238E27FC236}">
                  <a16:creationId xmlns:a16="http://schemas.microsoft.com/office/drawing/2014/main" id="{FFFEFB6F-C4FB-4123-9230-C9D14AA4C536}"/>
                </a:ext>
              </a:extLst>
            </p:cNvPr>
            <p:cNvSpPr/>
            <p:nvPr/>
          </p:nvSpPr>
          <p:spPr>
            <a:xfrm>
              <a:off x="2483768" y="3429000"/>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円/楕円 16">
              <a:extLst>
                <a:ext uri="{FF2B5EF4-FFF2-40B4-BE49-F238E27FC236}">
                  <a16:creationId xmlns:a16="http://schemas.microsoft.com/office/drawing/2014/main" id="{384993FF-81F9-4ED2-8E05-3C9E69D6B999}"/>
                </a:ext>
              </a:extLst>
            </p:cNvPr>
            <p:cNvSpPr/>
            <p:nvPr/>
          </p:nvSpPr>
          <p:spPr>
            <a:xfrm>
              <a:off x="2555776" y="4869160"/>
              <a:ext cx="144016" cy="14401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grpSp>
        <p:nvGrpSpPr>
          <p:cNvPr id="5" name="グループ化 4">
            <a:extLst>
              <a:ext uri="{FF2B5EF4-FFF2-40B4-BE49-F238E27FC236}">
                <a16:creationId xmlns:a16="http://schemas.microsoft.com/office/drawing/2014/main" id="{F1E112FF-5FDE-40B0-8170-45FAB2D1E15C}"/>
              </a:ext>
            </a:extLst>
          </p:cNvPr>
          <p:cNvGrpSpPr/>
          <p:nvPr/>
        </p:nvGrpSpPr>
        <p:grpSpPr>
          <a:xfrm>
            <a:off x="5492291" y="2800558"/>
            <a:ext cx="1728192" cy="2880320"/>
            <a:chOff x="5364088" y="2564904"/>
            <a:chExt cx="1728192" cy="2880320"/>
          </a:xfrm>
        </p:grpSpPr>
        <p:sp>
          <p:nvSpPr>
            <p:cNvPr id="11" name="円/楕円 7">
              <a:extLst>
                <a:ext uri="{FF2B5EF4-FFF2-40B4-BE49-F238E27FC236}">
                  <a16:creationId xmlns:a16="http://schemas.microsoft.com/office/drawing/2014/main" id="{980C70AA-BF5E-4F8E-8ACB-5837CC8C8A2A}"/>
                </a:ext>
              </a:extLst>
            </p:cNvPr>
            <p:cNvSpPr/>
            <p:nvPr/>
          </p:nvSpPr>
          <p:spPr>
            <a:xfrm>
              <a:off x="5364088" y="2780928"/>
              <a:ext cx="1728192" cy="26642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algn="ctr"/>
              <a:endParaRPr kumimoji="1" lang="ja-JP" altLang="en-US"/>
            </a:p>
          </p:txBody>
        </p:sp>
        <p:sp>
          <p:nvSpPr>
            <p:cNvPr id="12" name="テキスト ボックス 8">
              <a:extLst>
                <a:ext uri="{FF2B5EF4-FFF2-40B4-BE49-F238E27FC236}">
                  <a16:creationId xmlns:a16="http://schemas.microsoft.com/office/drawing/2014/main" id="{BE38D877-7EDC-4A6F-8EE5-DBCA0CE7A9E4}"/>
                </a:ext>
              </a:extLst>
            </p:cNvPr>
            <p:cNvSpPr txBox="1"/>
            <p:nvPr/>
          </p:nvSpPr>
          <p:spPr>
            <a:xfrm>
              <a:off x="5940152" y="2564904"/>
              <a:ext cx="404278" cy="52322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2800" i="1" dirty="0">
                  <a:latin typeface="Times New Roman" pitchFamily="18" charset="0"/>
                  <a:cs typeface="Times New Roman" pitchFamily="18" charset="0"/>
                </a:rPr>
                <a:t>B</a:t>
              </a:r>
              <a:endParaRPr kumimoji="1" lang="ja-JP" altLang="en-US" i="1" dirty="0">
                <a:latin typeface="Times New Roman" pitchFamily="18" charset="0"/>
                <a:cs typeface="Times New Roman" pitchFamily="18" charset="0"/>
              </a:endParaRPr>
            </a:p>
          </p:txBody>
        </p:sp>
        <p:sp>
          <p:nvSpPr>
            <p:cNvPr id="13" name="円/楕円 17">
              <a:extLst>
                <a:ext uri="{FF2B5EF4-FFF2-40B4-BE49-F238E27FC236}">
                  <a16:creationId xmlns:a16="http://schemas.microsoft.com/office/drawing/2014/main" id="{C566427B-6380-4A39-AC68-6814CC37F65E}"/>
                </a:ext>
              </a:extLst>
            </p:cNvPr>
            <p:cNvSpPr/>
            <p:nvPr/>
          </p:nvSpPr>
          <p:spPr>
            <a:xfrm>
              <a:off x="6012160" y="3356992"/>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円/楕円 18">
              <a:extLst>
                <a:ext uri="{FF2B5EF4-FFF2-40B4-BE49-F238E27FC236}">
                  <a16:creationId xmlns:a16="http://schemas.microsoft.com/office/drawing/2014/main" id="{401DEF05-B250-4A26-A20D-301F3C31520F}"/>
                </a:ext>
              </a:extLst>
            </p:cNvPr>
            <p:cNvSpPr/>
            <p:nvPr/>
          </p:nvSpPr>
          <p:spPr>
            <a:xfrm>
              <a:off x="6300192" y="3789040"/>
              <a:ext cx="144016" cy="14401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7" name="図 16">
              <a:extLst>
                <a:ext uri="{FF2B5EF4-FFF2-40B4-BE49-F238E27FC236}">
                  <a16:creationId xmlns:a16="http://schemas.microsoft.com/office/drawing/2014/main" id="{668AD497-33CD-4AE7-9653-DD6477E41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950" y="3324224"/>
              <a:ext cx="258763" cy="423863"/>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a:extLst>
                <a:ext uri="{FF2B5EF4-FFF2-40B4-BE49-F238E27FC236}">
                  <a16:creationId xmlns:a16="http://schemas.microsoft.com/office/drawing/2014/main" id="{4EA67666-FD20-4469-8A9C-71A3D0F6E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3861048"/>
              <a:ext cx="282575" cy="423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 name="直線矢印コネクタ 5">
            <a:extLst>
              <a:ext uri="{FF2B5EF4-FFF2-40B4-BE49-F238E27FC236}">
                <a16:creationId xmlns:a16="http://schemas.microsoft.com/office/drawing/2014/main" id="{5D6BB939-0087-438E-8F23-2AF2196FCEF6}"/>
              </a:ext>
            </a:extLst>
          </p:cNvPr>
          <p:cNvCxnSpPr/>
          <p:nvPr/>
        </p:nvCxnSpPr>
        <p:spPr>
          <a:xfrm>
            <a:off x="2827995" y="3736662"/>
            <a:ext cx="3528392" cy="36004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9" name="直線矢印コネクタ 8">
            <a:extLst>
              <a:ext uri="{FF2B5EF4-FFF2-40B4-BE49-F238E27FC236}">
                <a16:creationId xmlns:a16="http://schemas.microsoft.com/office/drawing/2014/main" id="{97CCA797-40F6-4E71-982F-379FF5BB6898}"/>
              </a:ext>
            </a:extLst>
          </p:cNvPr>
          <p:cNvCxnSpPr>
            <a:cxnSpLocks/>
          </p:cNvCxnSpPr>
          <p:nvPr/>
        </p:nvCxnSpPr>
        <p:spPr>
          <a:xfrm>
            <a:off x="2839233" y="5176822"/>
            <a:ext cx="1629177"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31" name="テキスト ボックス 30">
            <a:extLst>
              <a:ext uri="{FF2B5EF4-FFF2-40B4-BE49-F238E27FC236}">
                <a16:creationId xmlns:a16="http://schemas.microsoft.com/office/drawing/2014/main" id="{230E7132-2EF2-4ED7-8A86-165940D083F0}"/>
              </a:ext>
            </a:extLst>
          </p:cNvPr>
          <p:cNvSpPr txBox="1"/>
          <p:nvPr/>
        </p:nvSpPr>
        <p:spPr>
          <a:xfrm>
            <a:off x="2378415" y="5970651"/>
            <a:ext cx="4844591" cy="646331"/>
          </a:xfrm>
          <a:prstGeom prst="rect">
            <a:avLst/>
          </a:prstGeom>
          <a:noFill/>
        </p:spPr>
        <p:txBody>
          <a:bodyPr wrap="square" rtlCol="0">
            <a:spAutoFit/>
          </a:bodyPr>
          <a:lstStyle/>
          <a:p>
            <a:r>
              <a:rPr lang="ja-JP" altLang="en-US" dirty="0"/>
              <a:t>ある</a:t>
            </a:r>
            <a:r>
              <a:rPr lang="en-US" altLang="ja-JP" dirty="0"/>
              <a:t>A</a:t>
            </a:r>
            <a:r>
              <a:rPr lang="ja-JP" altLang="en-US" dirty="0"/>
              <a:t>の要素から</a:t>
            </a:r>
            <a:r>
              <a:rPr lang="en-US" altLang="ja-JP" dirty="0"/>
              <a:t>B</a:t>
            </a:r>
            <a:r>
              <a:rPr lang="ja-JP" altLang="en-US" dirty="0" err="1"/>
              <a:t>への</a:t>
            </a:r>
            <a:r>
              <a:rPr lang="ja-JP" altLang="en-US" dirty="0"/>
              <a:t>対応する写像がなかったり、</a:t>
            </a:r>
            <a:r>
              <a:rPr lang="en-US" altLang="ja-JP" dirty="0"/>
              <a:t>B</a:t>
            </a:r>
            <a:r>
              <a:rPr lang="ja-JP" altLang="en-US" dirty="0"/>
              <a:t>の</a:t>
            </a:r>
            <a:r>
              <a:rPr lang="en-US" altLang="ja-JP" dirty="0"/>
              <a:t>2</a:t>
            </a:r>
            <a:r>
              <a:rPr lang="ja-JP" altLang="en-US" dirty="0" err="1"/>
              <a:t>つの</a:t>
            </a:r>
            <a:r>
              <a:rPr lang="ja-JP" altLang="en-US" dirty="0"/>
              <a:t>要素が対応してはならない</a:t>
            </a:r>
            <a:endParaRPr lang="en-US" dirty="0"/>
          </a:p>
        </p:txBody>
      </p:sp>
      <p:sp>
        <p:nvSpPr>
          <p:cNvPr id="34" name="乗算記号 33">
            <a:extLst>
              <a:ext uri="{FF2B5EF4-FFF2-40B4-BE49-F238E27FC236}">
                <a16:creationId xmlns:a16="http://schemas.microsoft.com/office/drawing/2014/main" id="{185E3009-7EE1-49FA-8FF6-BC6D9E349713}"/>
              </a:ext>
            </a:extLst>
          </p:cNvPr>
          <p:cNvSpPr/>
          <p:nvPr/>
        </p:nvSpPr>
        <p:spPr>
          <a:xfrm>
            <a:off x="4441434" y="4952414"/>
            <a:ext cx="359277" cy="426403"/>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直線矢印コネクタ 34">
            <a:extLst>
              <a:ext uri="{FF2B5EF4-FFF2-40B4-BE49-F238E27FC236}">
                <a16:creationId xmlns:a16="http://schemas.microsoft.com/office/drawing/2014/main" id="{3ED63955-634D-45C9-ACE8-DD309B79FF59}"/>
              </a:ext>
            </a:extLst>
          </p:cNvPr>
          <p:cNvCxnSpPr>
            <a:cxnSpLocks/>
            <a:endCxn id="13" idx="2"/>
          </p:cNvCxnSpPr>
          <p:nvPr/>
        </p:nvCxnSpPr>
        <p:spPr>
          <a:xfrm flipV="1">
            <a:off x="2807804" y="3664654"/>
            <a:ext cx="3332559" cy="17264"/>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pic>
        <p:nvPicPr>
          <p:cNvPr id="37" name="図 36">
            <a:extLst>
              <a:ext uri="{FF2B5EF4-FFF2-40B4-BE49-F238E27FC236}">
                <a16:creationId xmlns:a16="http://schemas.microsoft.com/office/drawing/2014/main" id="{0D03B215-8C43-4501-A05B-7F8EF6C0E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920" y="4954955"/>
            <a:ext cx="304800" cy="42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99350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4055</TotalTime>
  <Words>1053</Words>
  <Application>Microsoft Office PowerPoint</Application>
  <PresentationFormat>画面に合わせる (4:3)</PresentationFormat>
  <Paragraphs>162</Paragraphs>
  <Slides>29</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29</vt:i4>
      </vt:variant>
    </vt:vector>
  </HeadingPairs>
  <TitlesOfParts>
    <vt:vector size="38" baseType="lpstr">
      <vt:lpstr>游ゴシック</vt:lpstr>
      <vt:lpstr>游ゴシック Light</vt:lpstr>
      <vt:lpstr>Arial</vt:lpstr>
      <vt:lpstr>Calibri</vt:lpstr>
      <vt:lpstr>Calibri Light</vt:lpstr>
      <vt:lpstr>Cambria Math</vt:lpstr>
      <vt:lpstr>Times New Roman</vt:lpstr>
      <vt:lpstr>Office テーマ</vt:lpstr>
      <vt:lpstr>Equation</vt:lpstr>
      <vt:lpstr>Workout Report 最終報告会</vt:lpstr>
      <vt:lpstr>全体の目次</vt:lpstr>
      <vt:lpstr>報告会の目的</vt:lpstr>
      <vt:lpstr>Workout Reportメニュー表</vt:lpstr>
      <vt:lpstr>スキルセット表(線形代数)</vt:lpstr>
      <vt:lpstr>理論の目次</vt:lpstr>
      <vt:lpstr>ベクトル空間とは</vt:lpstr>
      <vt:lpstr>写像とは</vt:lpstr>
      <vt:lpstr>写像とは</vt:lpstr>
      <vt:lpstr>射影とは</vt:lpstr>
      <vt:lpstr>線形変換の定義</vt:lpstr>
      <vt:lpstr>固有値・固有ベクトル</vt:lpstr>
      <vt:lpstr>求めた主成分で主成分分析</vt:lpstr>
      <vt:lpstr>求めた主成分で主成分分析</vt:lpstr>
      <vt:lpstr>求めた主成分で主成分分析</vt:lpstr>
      <vt:lpstr>求めた主成分で主成分分析</vt:lpstr>
      <vt:lpstr>スキルセット表(モデル)</vt:lpstr>
      <vt:lpstr>モデルの目次</vt:lpstr>
      <vt:lpstr>任意の数式を実装</vt:lpstr>
      <vt:lpstr>任意の数式を実装</vt:lpstr>
      <vt:lpstr>任意のニューラルネットワークを構築</vt:lpstr>
      <vt:lpstr>任意のニューラルネットワークを構築</vt:lpstr>
      <vt:lpstr>任意のニューラルネットワークを構築</vt:lpstr>
      <vt:lpstr>スキルセット表(前処理)</vt:lpstr>
      <vt:lpstr>sklearnを使える(前処理：常人)</vt:lpstr>
      <vt:lpstr>sklearnを使える</vt:lpstr>
      <vt:lpstr>sklearnを使える</vt:lpstr>
      <vt:lpstr>まとめ</vt:lpstr>
      <vt:lpstr>ディスカッション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WorkoutReport 最終報告会</dc:title>
  <dc:creator>abcz6458</dc:creator>
  <cp:lastModifiedBy>abcz6458</cp:lastModifiedBy>
  <cp:revision>87</cp:revision>
  <dcterms:created xsi:type="dcterms:W3CDTF">2019-08-06T04:13:13Z</dcterms:created>
  <dcterms:modified xsi:type="dcterms:W3CDTF">2019-08-08T23:49:01Z</dcterms:modified>
</cp:coreProperties>
</file>